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2"/>
  </p:sldMasterIdLst>
  <p:notesMasterIdLst>
    <p:notesMasterId r:id="rId49"/>
  </p:notesMasterIdLst>
  <p:handoutMasterIdLst>
    <p:handoutMasterId r:id="rId50"/>
  </p:handoutMasterIdLst>
  <p:sldIdLst>
    <p:sldId id="256" r:id="rId3"/>
    <p:sldId id="314" r:id="rId4"/>
    <p:sldId id="315" r:id="rId5"/>
    <p:sldId id="319" r:id="rId6"/>
    <p:sldId id="301" r:id="rId7"/>
    <p:sldId id="311" r:id="rId8"/>
    <p:sldId id="312" r:id="rId9"/>
    <p:sldId id="313" r:id="rId10"/>
    <p:sldId id="257" r:id="rId11"/>
    <p:sldId id="258" r:id="rId12"/>
    <p:sldId id="259" r:id="rId13"/>
    <p:sldId id="320" r:id="rId14"/>
    <p:sldId id="260" r:id="rId15"/>
    <p:sldId id="263" r:id="rId16"/>
    <p:sldId id="264" r:id="rId17"/>
    <p:sldId id="265" r:id="rId18"/>
    <p:sldId id="267" r:id="rId19"/>
    <p:sldId id="305" r:id="rId20"/>
    <p:sldId id="306" r:id="rId21"/>
    <p:sldId id="307" r:id="rId22"/>
    <p:sldId id="323" r:id="rId23"/>
    <p:sldId id="276" r:id="rId24"/>
    <p:sldId id="268" r:id="rId25"/>
    <p:sldId id="316" r:id="rId26"/>
    <p:sldId id="277" r:id="rId27"/>
    <p:sldId id="278" r:id="rId28"/>
    <p:sldId id="280" r:id="rId29"/>
    <p:sldId id="281" r:id="rId30"/>
    <p:sldId id="285" r:id="rId31"/>
    <p:sldId id="283" r:id="rId32"/>
    <p:sldId id="288" r:id="rId33"/>
    <p:sldId id="282" r:id="rId34"/>
    <p:sldId id="291" r:id="rId35"/>
    <p:sldId id="292" r:id="rId36"/>
    <p:sldId id="324" r:id="rId37"/>
    <p:sldId id="322" r:id="rId38"/>
    <p:sldId id="325" r:id="rId39"/>
    <p:sldId id="300" r:id="rId40"/>
    <p:sldId id="317" r:id="rId41"/>
    <p:sldId id="293" r:id="rId42"/>
    <p:sldId id="298" r:id="rId43"/>
    <p:sldId id="297" r:id="rId44"/>
    <p:sldId id="299" r:id="rId45"/>
    <p:sldId id="294" r:id="rId46"/>
    <p:sldId id="296" r:id="rId47"/>
    <p:sldId id="32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5FA68"/>
    <a:srgbClr val="448B91"/>
    <a:srgbClr val="DDC855"/>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84" autoAdjust="0"/>
    <p:restoredTop sz="72268" autoAdjust="0"/>
  </p:normalViewPr>
  <p:slideViewPr>
    <p:cSldViewPr snapToGrid="0">
      <p:cViewPr varScale="1">
        <p:scale>
          <a:sx n="82" d="100"/>
          <a:sy n="82" d="100"/>
        </p:scale>
        <p:origin x="1848" y="120"/>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en-US"/>
              </a:p>
            </c:tx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5/5/2022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5/5/2022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Xeretai</a:t>
            </a:r>
            <a:r>
              <a:rPr lang="en-US" dirty="0"/>
              <a:t> stin </a:t>
            </a:r>
            <a:r>
              <a:rPr lang="en-US" dirty="0" err="1"/>
              <a:t>parakatw</a:t>
            </a:r>
            <a:r>
              <a:rPr lang="en-US" dirty="0"/>
              <a:t> </a:t>
            </a:r>
            <a:r>
              <a:rPr lang="en-US" dirty="0" err="1"/>
              <a:t>parousiasi</a:t>
            </a:r>
            <a:r>
              <a:rPr lang="en-US" dirty="0"/>
              <a:t> </a:t>
            </a:r>
            <a:r>
              <a:rPr lang="en-US" dirty="0" err="1"/>
              <a:t>tha</a:t>
            </a:r>
            <a:r>
              <a:rPr lang="en-US" dirty="0"/>
              <a:t> </a:t>
            </a:r>
            <a:r>
              <a:rPr lang="en-US" dirty="0" err="1"/>
              <a:t>sas</a:t>
            </a:r>
            <a:r>
              <a:rPr lang="en-US" dirty="0"/>
              <a:t> </a:t>
            </a:r>
            <a:r>
              <a:rPr lang="en-US" dirty="0" err="1"/>
              <a:t>analythi</a:t>
            </a:r>
            <a:r>
              <a:rPr lang="en-US" dirty="0"/>
              <a:t> </a:t>
            </a:r>
            <a:r>
              <a:rPr lang="en-US" dirty="0" err="1"/>
              <a:t>ena</a:t>
            </a:r>
            <a:r>
              <a:rPr lang="en-US" dirty="0"/>
              <a:t> </a:t>
            </a:r>
            <a:r>
              <a:rPr lang="en-US" dirty="0" err="1"/>
              <a:t>thema</a:t>
            </a:r>
            <a:r>
              <a:rPr lang="en-US" dirty="0"/>
              <a:t> </a:t>
            </a:r>
            <a:r>
              <a:rPr lang="en-US" dirty="0" err="1"/>
              <a:t>sxetika</a:t>
            </a:r>
            <a:r>
              <a:rPr lang="en-US" dirty="0"/>
              <a:t> me</a:t>
            </a:r>
            <a:r>
              <a:rPr lang="el-GR" dirty="0"/>
              <a:t> </a:t>
            </a:r>
            <a:r>
              <a:rPr lang="en-US" dirty="0"/>
              <a:t>tin </a:t>
            </a:r>
            <a:r>
              <a:rPr lang="el-GR"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Προηγμένη μηχανική επιβίωσης βιντεοπαιχνιδιού για πολλαπλούς παίχτες στην </a:t>
            </a:r>
            <a:r>
              <a:rPr lang="en-US"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Unreal Engine</a:t>
            </a:r>
            <a:endParaRPr lang="en-US" sz="1800" b="1" dirty="0">
              <a:solidFill>
                <a:srgbClr val="212529"/>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212529"/>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12529"/>
                </a:solidFill>
                <a:effectLst/>
                <a:latin typeface="Arial" panose="020B0604020202020204" pitchFamily="34" charset="0"/>
                <a:cs typeface="Times New Roman" panose="02020603050405020304" pitchFamily="18" charset="0"/>
              </a:rPr>
              <a:t>Protou</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ksekinisoume</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liga</a:t>
            </a:r>
            <a:r>
              <a:rPr lang="en-US" sz="1800" b="0" dirty="0">
                <a:solidFill>
                  <a:srgbClr val="212529"/>
                </a:solidFill>
                <a:effectLst/>
                <a:latin typeface="Arial" panose="020B0604020202020204" pitchFamily="34" charset="0"/>
                <a:cs typeface="Times New Roman" panose="02020603050405020304" pitchFamily="18" charset="0"/>
              </a:rPr>
              <a:t> logia </a:t>
            </a:r>
            <a:r>
              <a:rPr lang="en-US" sz="1800" b="0" dirty="0" err="1">
                <a:solidFill>
                  <a:srgbClr val="212529"/>
                </a:solidFill>
                <a:effectLst/>
                <a:latin typeface="Arial" panose="020B0604020202020204" pitchFamily="34" charset="0"/>
                <a:cs typeface="Times New Roman" panose="02020603050405020304" pitchFamily="18" charset="0"/>
              </a:rPr>
              <a:t>gia</a:t>
            </a:r>
            <a:r>
              <a:rPr lang="en-US" sz="1800" b="0" dirty="0">
                <a:solidFill>
                  <a:srgbClr val="212529"/>
                </a:solidFill>
                <a:effectLst/>
                <a:latin typeface="Arial" panose="020B0604020202020204" pitchFamily="34" charset="0"/>
                <a:cs typeface="Times New Roman" panose="02020603050405020304" pitchFamily="18" charset="0"/>
              </a:rPr>
              <a:t> emena</a:t>
            </a:r>
            <a:endParaRPr lang="en-US" b="0"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ta </a:t>
            </a:r>
            <a:r>
              <a:rPr lang="en-US" dirty="0" err="1"/>
              <a:t>parakatw</a:t>
            </a:r>
            <a:r>
              <a:rPr lang="en-US" dirty="0"/>
              <a:t> </a:t>
            </a:r>
            <a:r>
              <a:rPr lang="en-US" dirty="0" err="1"/>
              <a:t>ipokefalaia</a:t>
            </a:r>
            <a:endParaRPr lang="en-US" dirty="0"/>
          </a:p>
          <a:p>
            <a:endParaRPr lang="en-US" dirty="0"/>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200" b="1" kern="0" dirty="0">
                <a:solidFill>
                  <a:srgbClr val="FFFFFF"/>
                </a:solidFill>
                <a:latin typeface="Arial" panose="020B0604020202020204" pitchFamily="34" charset="0"/>
                <a:cs typeface="Arial" panose="020B0604020202020204" pitchFamily="34" charset="0"/>
              </a:rPr>
              <a:t>Έρευνα για το </a:t>
            </a:r>
            <a:r>
              <a:rPr lang="en-US" sz="12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200" b="1" kern="0" dirty="0">
                <a:solidFill>
                  <a:srgbClr val="FFFFFF"/>
                </a:solidFill>
                <a:latin typeface="Arial" panose="020B0604020202020204" pitchFamily="34" charset="0"/>
                <a:cs typeface="Arial" panose="020B0604020202020204" pitchFamily="34" charset="0"/>
              </a:rPr>
              <a:t>Gameplay Mechanics</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10</a:t>
            </a:fld>
            <a:endParaRPr lang="en-US"/>
          </a:p>
        </p:txBody>
      </p:sp>
    </p:spTree>
    <p:extLst>
      <p:ext uri="{BB962C8B-B14F-4D97-AF65-F5344CB8AC3E}">
        <p14:creationId xmlns:p14="http://schemas.microsoft.com/office/powerpoint/2010/main" val="1537745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a:t>
            </a:r>
            <a:r>
              <a:rPr lang="en-US" dirty="0"/>
              <a:t> </a:t>
            </a:r>
            <a:r>
              <a:rPr lang="en-US" dirty="0" err="1"/>
              <a:t>ine</a:t>
            </a:r>
            <a:r>
              <a:rPr lang="en-US" dirty="0"/>
              <a:t> to metaverse?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Ti</a:t>
            </a:r>
            <a:r>
              <a:rPr lang="en-US" dirty="0"/>
              <a:t> </a:t>
            </a:r>
            <a:r>
              <a:rPr lang="en-US" dirty="0" err="1"/>
              <a:t>ine</a:t>
            </a:r>
            <a:r>
              <a:rPr lang="en-US" dirty="0"/>
              <a:t> to AR/VR </a:t>
            </a:r>
            <a:r>
              <a:rPr lang="en-US" dirty="0" err="1"/>
              <a:t>en</a:t>
            </a:r>
            <a:r>
              <a:rPr lang="en-US" dirty="0"/>
              <a:t> taxi?</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0" dirty="0" err="1">
                <a:solidFill>
                  <a:srgbClr val="FFFFFF"/>
                </a:solidFill>
                <a:latin typeface="Arial" panose="020B0604020202020204" pitchFamily="34" charset="0"/>
                <a:cs typeface="Arial" panose="020B0604020202020204" pitchFamily="34" charset="0"/>
              </a:rPr>
              <a:t>Διεπαφές</a:t>
            </a:r>
            <a:r>
              <a:rPr lang="el-GR" sz="12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Pws</a:t>
            </a:r>
            <a:r>
              <a:rPr lang="en-US" dirty="0"/>
              <a:t> </a:t>
            </a:r>
            <a:r>
              <a:rPr lang="en-US" dirty="0" err="1"/>
              <a:t>sxetizontai</a:t>
            </a:r>
            <a:r>
              <a:rPr lang="en-US" dirty="0"/>
              <a:t> me ta gameplay mechanics?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kai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polla</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parapanw</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 apo auto</a:t>
            </a:r>
            <a:endParaRPr kumimoji="0" lang="en-US" sz="12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 </a:t>
            </a:r>
            <a:r>
              <a:rPr lang="en-US" dirty="0" err="1"/>
              <a:t>venn</a:t>
            </a:r>
            <a:r>
              <a:rPr lang="en-US" dirty="0"/>
              <a:t> diagram </a:t>
            </a:r>
            <a:r>
              <a:rPr lang="en-US" dirty="0" err="1"/>
              <a:t>gia</a:t>
            </a:r>
            <a:r>
              <a:rPr lang="en-US" dirty="0"/>
              <a:t> </a:t>
            </a:r>
            <a:r>
              <a:rPr lang="en-US" dirty="0" err="1"/>
              <a:t>sxesi</a:t>
            </a:r>
            <a:r>
              <a:rPr lang="en-US" dirty="0"/>
              <a:t> </a:t>
            </a:r>
            <a:r>
              <a:rPr lang="en-US" dirty="0" err="1"/>
              <a:t>metaksi</a:t>
            </a:r>
            <a:r>
              <a:rPr lang="en-US" dirty="0"/>
              <a:t> Extended Reality (XR) kai to </a:t>
            </a:r>
            <a:r>
              <a:rPr lang="en-US" dirty="0" err="1"/>
              <a:t>ipersinolo</a:t>
            </a:r>
            <a:r>
              <a:rPr lang="en-US" dirty="0"/>
              <a:t> metaverse</a:t>
            </a:r>
          </a:p>
          <a:p>
            <a:endParaRPr lang="en-US" dirty="0"/>
          </a:p>
          <a:p>
            <a:r>
              <a:rPr lang="en-US" dirty="0" err="1"/>
              <a:t>Paratiroume</a:t>
            </a:r>
            <a:r>
              <a:rPr lang="en-US" dirty="0"/>
              <a:t> </a:t>
            </a:r>
            <a:r>
              <a:rPr lang="en-US" dirty="0" err="1"/>
              <a:t>oti</a:t>
            </a:r>
            <a:r>
              <a:rPr lang="en-US" dirty="0"/>
              <a:t> ta gameplay mechanics </a:t>
            </a:r>
            <a:r>
              <a:rPr lang="en-US" dirty="0" err="1"/>
              <a:t>ine</a:t>
            </a:r>
            <a:r>
              <a:rPr lang="en-US" dirty="0"/>
              <a:t> to core </a:t>
            </a:r>
            <a:r>
              <a:rPr lang="en-US" dirty="0" err="1"/>
              <a:t>kommati</a:t>
            </a:r>
            <a:r>
              <a:rPr lang="en-US" dirty="0"/>
              <a:t> pantou</a:t>
            </a:r>
          </a:p>
          <a:p>
            <a:endParaRPr lang="en-US" dirty="0"/>
          </a:p>
          <a:p>
            <a:r>
              <a:rPr lang="en-US" dirty="0"/>
              <a:t>Superset of </a:t>
            </a:r>
            <a:r>
              <a:rPr lang="en-US" dirty="0" err="1"/>
              <a:t>ar</a:t>
            </a:r>
            <a:r>
              <a:rPr lang="en-US" dirty="0"/>
              <a:t> </a:t>
            </a:r>
            <a:r>
              <a:rPr lang="en-US" dirty="0" err="1"/>
              <a:t>vr</a:t>
            </a:r>
            <a:r>
              <a:rPr lang="en-US" dirty="0"/>
              <a:t> </a:t>
            </a:r>
            <a:r>
              <a:rPr lang="en-US" dirty="0" err="1"/>
              <a:t>mr</a:t>
            </a:r>
            <a:endParaRPr lang="en-US" dirty="0"/>
          </a:p>
          <a:p>
            <a:r>
              <a:rPr lang="en-US" dirty="0"/>
              <a:t>MR mixed reality</a:t>
            </a:r>
          </a:p>
          <a:p>
            <a:r>
              <a:rPr lang="en-US" dirty="0"/>
              <a:t>XR extended</a:t>
            </a:r>
          </a:p>
          <a:p>
            <a:r>
              <a:rPr lang="en-US" dirty="0"/>
              <a:t>AR augmented</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12</a:t>
            </a:fld>
            <a:endParaRPr lang="en-US"/>
          </a:p>
        </p:txBody>
      </p:sp>
    </p:spTree>
    <p:extLst>
      <p:ext uri="{BB962C8B-B14F-4D97-AF65-F5344CB8AC3E}">
        <p14:creationId xmlns:p14="http://schemas.microsoft.com/office/powerpoint/2010/main" val="893432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eksetazi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project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gia</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swsti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diekpairewsi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apaitisewn</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prodiagrafwn</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peri </a:t>
            </a:r>
            <a:r>
              <a:rPr lang="en-US" dirty="0"/>
              <a:t>Hardware &amp; software evolution kai specifications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kolosi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και όραμα ενιαίας ανάπτυξης (κοινά πρότυπα λογισμικού)</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a:t>
            </a:r>
            <a:r>
              <a:rPr lang="en-US" dirty="0"/>
              <a:t>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(ta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197439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Metaverse </a:t>
            </a:r>
            <a:r>
              <a:rPr lang="en-US" dirty="0" err="1"/>
              <a:t>itan</a:t>
            </a:r>
            <a:r>
              <a:rPr lang="en-US" dirty="0"/>
              <a:t> </a:t>
            </a:r>
            <a:r>
              <a:rPr lang="en-US" dirty="0" err="1"/>
              <a:t>hdh</a:t>
            </a:r>
            <a:r>
              <a:rPr lang="en-US" dirty="0"/>
              <a:t> </a:t>
            </a:r>
            <a:r>
              <a:rPr lang="en-US" dirty="0" err="1"/>
              <a:t>edw</a:t>
            </a:r>
            <a:r>
              <a:rPr lang="en-US" dirty="0"/>
              <a:t> tin </a:t>
            </a:r>
            <a:r>
              <a:rPr lang="en-US" dirty="0" err="1"/>
              <a:t>Epoxi</a:t>
            </a:r>
            <a:r>
              <a:rPr lang="en-US" dirty="0"/>
              <a:t> </a:t>
            </a:r>
            <a:r>
              <a:rPr lang="en-US" dirty="0" err="1"/>
              <a:t>twn</a:t>
            </a:r>
            <a:r>
              <a:rPr lang="en-US" dirty="0"/>
              <a:t> 70s se mall center to concept </a:t>
            </a:r>
            <a:r>
              <a:rPr lang="en-US" dirty="0" err="1"/>
              <a:t>toulaxiston</a:t>
            </a:r>
            <a:r>
              <a:rPr lang="en-US" dirty="0"/>
              <a:t> (</a:t>
            </a:r>
            <a:r>
              <a:rPr lang="en-US" dirty="0" err="1"/>
              <a:t>ena</a:t>
            </a:r>
            <a:r>
              <a:rPr lang="en-US" dirty="0"/>
              <a:t> </a:t>
            </a:r>
            <a:r>
              <a:rPr lang="en-US" dirty="0" err="1"/>
              <a:t>kommati</a:t>
            </a:r>
            <a:r>
              <a:rPr lang="en-US" dirty="0"/>
              <a:t> </a:t>
            </a:r>
            <a:r>
              <a:rPr lang="en-US" dirty="0" err="1"/>
              <a:t>tou</a:t>
            </a:r>
            <a:r>
              <a:rPr lang="en-US" dirty="0"/>
              <a:t>) …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 (siloed-</a:t>
            </a:r>
            <a:r>
              <a:rPr lang="en-US" dirty="0" err="1"/>
              <a:t>apomonomena</a:t>
            </a:r>
            <a:r>
              <a:rPr lang="en-US" dirty="0"/>
              <a:t>)</a:t>
            </a:r>
          </a:p>
          <a:p>
            <a:r>
              <a:rPr lang="en-US" dirty="0" err="1"/>
              <a:t>Polla</a:t>
            </a:r>
            <a:r>
              <a:rPr lang="en-US" dirty="0"/>
              <a:t> games me interactivity </a:t>
            </a:r>
            <a:r>
              <a:rPr lang="en-US" dirty="0" err="1"/>
              <a:t>hdh</a:t>
            </a:r>
            <a:r>
              <a:rPr lang="en-US" dirty="0"/>
              <a:t> </a:t>
            </a:r>
            <a:r>
              <a:rPr lang="en-US" dirty="0" err="1"/>
              <a:t>olopoiousan</a:t>
            </a:r>
            <a:r>
              <a:rPr lang="en-US" dirty="0"/>
              <a:t> </a:t>
            </a:r>
            <a:r>
              <a:rPr lang="en-US" dirty="0" err="1"/>
              <a:t>ena</a:t>
            </a:r>
            <a:r>
              <a:rPr lang="en-US" dirty="0"/>
              <a:t> </a:t>
            </a:r>
            <a:r>
              <a:rPr lang="en-US" dirty="0" err="1"/>
              <a:t>meros</a:t>
            </a:r>
            <a:r>
              <a:rPr lang="en-US" dirty="0"/>
              <a:t> </a:t>
            </a:r>
            <a:r>
              <a:rPr lang="en-US" dirty="0" err="1"/>
              <a:t>tou</a:t>
            </a:r>
            <a:r>
              <a:rPr lang="en-US" dirty="0"/>
              <a:t> metaverse </a:t>
            </a:r>
            <a:r>
              <a:rPr lang="en-US" dirty="0" err="1"/>
              <a:t>alla</a:t>
            </a:r>
            <a:r>
              <a:rPr lang="en-US" dirty="0"/>
              <a:t> </a:t>
            </a:r>
            <a:r>
              <a:rPr lang="el-GR" dirty="0" err="1"/>
              <a:t>λειπη</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 – </a:t>
            </a:r>
            <a:r>
              <a:rPr lang="en-US" dirty="0" err="1"/>
              <a:t>na</a:t>
            </a:r>
            <a:r>
              <a:rPr lang="en-US" dirty="0"/>
              <a:t> </a:t>
            </a:r>
            <a:r>
              <a:rPr lang="en-US" dirty="0" err="1"/>
              <a:t>gini</a:t>
            </a:r>
            <a:r>
              <a:rPr lang="en-US" dirty="0"/>
              <a:t> </a:t>
            </a:r>
            <a:r>
              <a:rPr lang="en-US" dirty="0" err="1"/>
              <a:t>pio</a:t>
            </a:r>
            <a:r>
              <a:rPr lang="en-US" dirty="0"/>
              <a:t> </a:t>
            </a:r>
            <a:r>
              <a:rPr lang="en-US" dirty="0" err="1"/>
              <a:t>realistiko</a:t>
            </a:r>
            <a:r>
              <a:rPr lang="en-US" dirty="0"/>
              <a:t> </a:t>
            </a:r>
            <a:r>
              <a:rPr lang="en-US" dirty="0" err="1"/>
              <a:t>diladi</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4)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Diladi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ta Gameplay Mechanics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matrix</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episis</a:t>
            </a:r>
            <a:r>
              <a:rPr lang="en-US" dirty="0"/>
              <a:t>) </a:t>
            </a:r>
            <a:r>
              <a:rPr lang="en-US" dirty="0" err="1"/>
              <a:t>Paratiroume</a:t>
            </a:r>
            <a:r>
              <a:rPr lang="en-US" dirty="0"/>
              <a:t> ta </a:t>
            </a:r>
            <a:r>
              <a:rPr lang="en-US" dirty="0" err="1"/>
              <a:t>dedomena</a:t>
            </a:r>
            <a:r>
              <a:rPr lang="en-US" dirty="0"/>
              <a:t> apo tin ISFE (</a:t>
            </a:r>
            <a:r>
              <a:rPr lang="en-US" dirty="0" err="1"/>
              <a:t>europes</a:t>
            </a:r>
            <a:r>
              <a:rPr lang="en-US" dirty="0"/>
              <a:t> video game industry) </a:t>
            </a:r>
            <a:r>
              <a:rPr lang="en-US" dirty="0" err="1"/>
              <a:t>gia</a:t>
            </a:r>
            <a:r>
              <a:rPr lang="en-US" dirty="0"/>
              <a:t> tin </a:t>
            </a:r>
            <a:r>
              <a:rPr lang="en-US" dirty="0" err="1"/>
              <a:t>gramiki</a:t>
            </a:r>
            <a:r>
              <a:rPr lang="en-US" dirty="0"/>
              <a:t> kai (</a:t>
            </a:r>
            <a:r>
              <a:rPr lang="en-US" dirty="0" err="1"/>
              <a:t>sxedon</a:t>
            </a:r>
            <a:r>
              <a:rPr lang="en-US" dirty="0"/>
              <a:t>) </a:t>
            </a:r>
            <a:r>
              <a:rPr lang="en-US" dirty="0" err="1"/>
              <a:t>ekthetiki</a:t>
            </a:r>
            <a:r>
              <a:rPr lang="en-US" dirty="0"/>
              <a:t> </a:t>
            </a:r>
            <a:r>
              <a:rPr lang="en-US" dirty="0" err="1"/>
              <a:t>auksisi</a:t>
            </a:r>
            <a:r>
              <a:rPr lang="en-US" dirty="0"/>
              <a:t> </a:t>
            </a:r>
            <a:r>
              <a:rPr lang="en-US" dirty="0" err="1"/>
              <a:t>twn</a:t>
            </a:r>
            <a:r>
              <a:rPr lang="en-US" dirty="0"/>
              <a:t> </a:t>
            </a:r>
            <a:r>
              <a:rPr lang="en-US" dirty="0" err="1"/>
              <a:t>teleutaion</a:t>
            </a:r>
            <a:r>
              <a:rPr lang="en-US" dirty="0"/>
              <a:t> </a:t>
            </a:r>
            <a:r>
              <a:rPr lang="en-US" dirty="0" err="1"/>
              <a:t>etwn</a:t>
            </a:r>
            <a:r>
              <a:rPr lang="en-US" dirty="0"/>
              <a:t> </a:t>
            </a:r>
            <a:r>
              <a:rPr lang="en-US" dirty="0" err="1"/>
              <a:t>idios</a:t>
            </a:r>
            <a:r>
              <a:rPr lang="en-US" dirty="0"/>
              <a:t> logo global pandemic</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3879428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flow of gaming simulation evolution </a:t>
            </a:r>
            <a:r>
              <a:rPr lang="en-US" dirty="0" err="1"/>
              <a:t>iparxi</a:t>
            </a:r>
            <a:r>
              <a:rPr lang="en-US" dirty="0"/>
              <a:t> I </a:t>
            </a:r>
            <a:r>
              <a:rPr lang="en-US" dirty="0" err="1"/>
              <a:t>akolouthia</a:t>
            </a:r>
            <a:r>
              <a:rPr lang="en-US" dirty="0"/>
              <a:t> hardware me ta </a:t>
            </a:r>
            <a:r>
              <a:rPr lang="en-US" dirty="0" err="1"/>
              <a:t>antoistoixa</a:t>
            </a:r>
            <a:r>
              <a:rPr lang="en-US" dirty="0"/>
              <a:t> </a:t>
            </a:r>
            <a:r>
              <a:rPr lang="en-US" dirty="0" err="1"/>
              <a:t>softwares</a:t>
            </a:r>
            <a:endParaRPr lang="en-US" dirty="0"/>
          </a:p>
          <a:p>
            <a:endParaRPr lang="en-US" dirty="0"/>
          </a:p>
          <a:p>
            <a:r>
              <a:rPr lang="en-US" dirty="0" err="1"/>
              <a:t>Sto</a:t>
            </a:r>
            <a:r>
              <a:rPr lang="en-US" dirty="0"/>
              <a:t> mobile </a:t>
            </a:r>
            <a:r>
              <a:rPr lang="en-US" dirty="0" err="1"/>
              <a:t>parousiastikan</a:t>
            </a:r>
            <a:r>
              <a:rPr lang="en-US" dirty="0"/>
              <a:t> oi </a:t>
            </a:r>
            <a:r>
              <a:rPr lang="en-US" dirty="0" err="1"/>
              <a:t>pio</a:t>
            </a:r>
            <a:r>
              <a:rPr lang="en-US" dirty="0"/>
              <a:t> </a:t>
            </a:r>
            <a:r>
              <a:rPr lang="en-US" dirty="0" err="1"/>
              <a:t>megales</a:t>
            </a:r>
            <a:r>
              <a:rPr lang="en-US" dirty="0"/>
              <a:t> </a:t>
            </a:r>
            <a:r>
              <a:rPr lang="en-US" dirty="0" err="1"/>
              <a:t>allages</a:t>
            </a:r>
            <a:r>
              <a:rPr lang="en-US" dirty="0"/>
              <a:t> </a:t>
            </a:r>
            <a:r>
              <a:rPr lang="en-US" dirty="0" err="1"/>
              <a:t>tou</a:t>
            </a:r>
            <a:r>
              <a:rPr lang="en-US" dirty="0"/>
              <a:t> gaming industry logo </a:t>
            </a:r>
            <a:r>
              <a:rPr lang="en-US" dirty="0" err="1"/>
              <a:t>foritotas</a:t>
            </a:r>
            <a:r>
              <a:rPr lang="en-US" dirty="0"/>
              <a:t> </a:t>
            </a:r>
            <a:r>
              <a:rPr lang="en-US" dirty="0" err="1"/>
              <a:t>alla</a:t>
            </a:r>
            <a:r>
              <a:rPr lang="en-US" dirty="0"/>
              <a:t> kai </a:t>
            </a:r>
            <a:r>
              <a:rPr lang="en-US" dirty="0" err="1"/>
              <a:t>dinatotites</a:t>
            </a:r>
            <a:r>
              <a:rPr lang="en-US" dirty="0"/>
              <a:t> Augmented Reality </a:t>
            </a:r>
            <a:r>
              <a:rPr lang="en-US" dirty="0" err="1"/>
              <a:t>opws</a:t>
            </a:r>
            <a:r>
              <a:rPr lang="en-US" dirty="0"/>
              <a:t> games kai diafora filtra real time selfies capture se social media </a:t>
            </a:r>
            <a:r>
              <a:rPr lang="en-US" dirty="0" err="1"/>
              <a:t>opws</a:t>
            </a:r>
            <a:r>
              <a:rPr lang="en-US" dirty="0"/>
              <a:t> px snapchat, Instagram</a:t>
            </a:r>
          </a:p>
          <a:p>
            <a:r>
              <a:rPr lang="en-US" dirty="0" err="1"/>
              <a:t>Episis</a:t>
            </a:r>
            <a:r>
              <a:rPr lang="en-US" dirty="0"/>
              <a:t> to AR </a:t>
            </a:r>
            <a:r>
              <a:rPr lang="en-US" dirty="0" err="1"/>
              <a:t>vasizetai</a:t>
            </a:r>
            <a:r>
              <a:rPr lang="en-US" dirty="0"/>
              <a:t> kai </a:t>
            </a:r>
            <a:r>
              <a:rPr lang="en-US" dirty="0" err="1"/>
              <a:t>sto</a:t>
            </a:r>
            <a:r>
              <a:rPr lang="en-US" dirty="0"/>
              <a:t> Computer vision kai </a:t>
            </a:r>
            <a:r>
              <a:rPr lang="en-US" dirty="0" err="1"/>
              <a:t>etsi</a:t>
            </a:r>
            <a:r>
              <a:rPr lang="en-US" dirty="0"/>
              <a:t> </a:t>
            </a:r>
            <a:r>
              <a:rPr lang="en-US" dirty="0" err="1"/>
              <a:t>kathista</a:t>
            </a:r>
            <a:r>
              <a:rPr lang="en-US" dirty="0"/>
              <a:t> tin </a:t>
            </a:r>
            <a:r>
              <a:rPr lang="en-US" dirty="0" err="1"/>
              <a:t>xrisi</a:t>
            </a:r>
            <a:r>
              <a:rPr lang="en-US" dirty="0"/>
              <a:t> </a:t>
            </a:r>
            <a:r>
              <a:rPr lang="en-US" dirty="0" err="1"/>
              <a:t>kameras</a:t>
            </a:r>
            <a:r>
              <a:rPr lang="en-US" dirty="0"/>
              <a:t> </a:t>
            </a:r>
            <a:r>
              <a:rPr lang="en-US" dirty="0" err="1"/>
              <a:t>aparaititi</a:t>
            </a:r>
            <a:r>
              <a:rPr lang="en-US" dirty="0"/>
              <a:t> </a:t>
            </a:r>
            <a:r>
              <a:rPr lang="en-US" dirty="0" err="1"/>
              <a:t>sto</a:t>
            </a:r>
            <a:r>
              <a:rPr lang="en-US" dirty="0"/>
              <a:t> </a:t>
            </a:r>
            <a:r>
              <a:rPr lang="en-US" dirty="0" err="1"/>
              <a:t>na</a:t>
            </a:r>
            <a:r>
              <a:rPr lang="en-US" dirty="0"/>
              <a:t> </a:t>
            </a:r>
            <a:r>
              <a:rPr lang="en-US" dirty="0" err="1"/>
              <a:t>kani</a:t>
            </a:r>
            <a:r>
              <a:rPr lang="en-US" dirty="0"/>
              <a:t> augment </a:t>
            </a:r>
            <a:r>
              <a:rPr lang="en-US" dirty="0" err="1"/>
              <a:t>ena</a:t>
            </a:r>
            <a:r>
              <a:rPr lang="en-US" dirty="0"/>
              <a:t> virtual object </a:t>
            </a:r>
            <a:r>
              <a:rPr lang="en-US" dirty="0" err="1"/>
              <a:t>enswmatwsi</a:t>
            </a:r>
            <a:r>
              <a:rPr lang="en-US" dirty="0"/>
              <a:t> </a:t>
            </a:r>
            <a:r>
              <a:rPr lang="en-US" dirty="0" err="1"/>
              <a:t>sto</a:t>
            </a:r>
            <a:r>
              <a:rPr lang="en-US" dirty="0"/>
              <a:t> physical world</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3101358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Iparxi</a:t>
            </a:r>
            <a:r>
              <a:rPr lang="en-US" dirty="0"/>
              <a:t> kai to MR (mixed reality) </a:t>
            </a:r>
            <a:r>
              <a:rPr lang="en-US" dirty="0" err="1"/>
              <a:t>pu</a:t>
            </a:r>
            <a:r>
              <a:rPr lang="en-US" dirty="0"/>
              <a:t> </a:t>
            </a:r>
            <a:r>
              <a:rPr lang="en-US" dirty="0" err="1"/>
              <a:t>ine</a:t>
            </a:r>
            <a:r>
              <a:rPr lang="en-US" dirty="0"/>
              <a:t> </a:t>
            </a:r>
            <a:r>
              <a:rPr lang="en-US" dirty="0" err="1"/>
              <a:t>anamesa</a:t>
            </a:r>
            <a:r>
              <a:rPr lang="en-US" dirty="0"/>
              <a:t> se AR-VR </a:t>
            </a:r>
            <a:r>
              <a:rPr lang="en-US" dirty="0" err="1"/>
              <a:t>kati</a:t>
            </a:r>
            <a:r>
              <a:rPr lang="en-US" dirty="0"/>
              <a:t> </a:t>
            </a:r>
            <a:r>
              <a:rPr lang="en-US" dirty="0" err="1"/>
              <a:t>san</a:t>
            </a:r>
            <a:r>
              <a:rPr lang="en-US" dirty="0"/>
              <a:t> </a:t>
            </a:r>
            <a:r>
              <a:rPr lang="en-US" dirty="0" err="1"/>
              <a:t>pio</a:t>
            </a:r>
            <a:r>
              <a:rPr lang="en-US" dirty="0"/>
              <a:t> advanced AR me </a:t>
            </a:r>
            <a:r>
              <a:rPr lang="en-US" dirty="0" err="1"/>
              <a:t>pio</a:t>
            </a:r>
            <a:r>
              <a:rPr lang="en-US" dirty="0"/>
              <a:t> </a:t>
            </a:r>
            <a:r>
              <a:rPr lang="en-US" dirty="0" err="1"/>
              <a:t>megala</a:t>
            </a:r>
            <a:r>
              <a:rPr lang="en-US" dirty="0"/>
              <a:t> HMD (head mounted display) </a:t>
            </a:r>
            <a:r>
              <a:rPr lang="en-US" dirty="0" err="1"/>
              <a:t>siskeues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118428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roadmap tis </a:t>
            </a:r>
            <a:r>
              <a:rPr lang="en-US" dirty="0" err="1"/>
              <a:t>texnologias</a:t>
            </a:r>
            <a:endParaRPr lang="en-US" dirty="0"/>
          </a:p>
          <a:p>
            <a:r>
              <a:rPr lang="en-US" dirty="0"/>
              <a:t>Gia </a:t>
            </a:r>
            <a:r>
              <a:rPr lang="en-US" dirty="0" err="1"/>
              <a:t>na</a:t>
            </a:r>
            <a:r>
              <a:rPr lang="en-US" dirty="0"/>
              <a:t> </a:t>
            </a:r>
            <a:r>
              <a:rPr lang="en-US" dirty="0" err="1"/>
              <a:t>gini</a:t>
            </a:r>
            <a:r>
              <a:rPr lang="en-US" dirty="0"/>
              <a:t> auto </a:t>
            </a:r>
            <a:r>
              <a:rPr lang="en-US" dirty="0" err="1"/>
              <a:t>pragmatikotita</a:t>
            </a:r>
            <a:r>
              <a:rPr lang="en-US" dirty="0"/>
              <a:t> </a:t>
            </a:r>
            <a:r>
              <a:rPr lang="en-US" dirty="0" err="1"/>
              <a:t>prepei</a:t>
            </a:r>
            <a:r>
              <a:rPr lang="en-US" dirty="0"/>
              <a:t> </a:t>
            </a:r>
            <a:r>
              <a:rPr lang="en-US" dirty="0" err="1"/>
              <a:t>na</a:t>
            </a:r>
            <a:r>
              <a:rPr lang="en-US" dirty="0"/>
              <a:t> </a:t>
            </a:r>
            <a:r>
              <a:rPr lang="en-US" dirty="0" err="1"/>
              <a:t>iparksi</a:t>
            </a:r>
            <a:r>
              <a:rPr lang="en-US" dirty="0"/>
              <a:t> kai I </a:t>
            </a:r>
            <a:r>
              <a:rPr lang="en-US" dirty="0" err="1"/>
              <a:t>antistoixi</a:t>
            </a:r>
            <a:r>
              <a:rPr lang="en-US" dirty="0"/>
              <a:t> </a:t>
            </a:r>
            <a:r>
              <a:rPr lang="en-US" dirty="0" err="1"/>
              <a:t>ipodomi</a:t>
            </a:r>
            <a:r>
              <a:rPr lang="en-US" dirty="0"/>
              <a:t> kai </a:t>
            </a:r>
            <a:r>
              <a:rPr lang="en-US" dirty="0" err="1"/>
              <a:t>texnologies</a:t>
            </a:r>
            <a:r>
              <a:rPr lang="en-US" dirty="0"/>
              <a:t>, </a:t>
            </a:r>
            <a:r>
              <a:rPr lang="en-US" dirty="0" err="1"/>
              <a:t>ecosystimata</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1304852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sinwliko</a:t>
            </a:r>
            <a:r>
              <a:rPr lang="en-US" dirty="0"/>
              <a:t> </a:t>
            </a:r>
            <a:r>
              <a:rPr lang="en-US" dirty="0" err="1"/>
              <a:t>ipersinolo</a:t>
            </a:r>
            <a:r>
              <a:rPr lang="en-US" dirty="0"/>
              <a:t> </a:t>
            </a:r>
            <a:r>
              <a:rPr lang="en-US" dirty="0" err="1"/>
              <a:t>pu</a:t>
            </a:r>
            <a:r>
              <a:rPr lang="en-US" dirty="0"/>
              <a:t> </a:t>
            </a:r>
            <a:r>
              <a:rPr lang="en-US" dirty="0" err="1"/>
              <a:t>apotelei</a:t>
            </a:r>
            <a:r>
              <a:rPr lang="en-US" dirty="0"/>
              <a:t> to metaverse kai poia </a:t>
            </a:r>
            <a:r>
              <a:rPr lang="en-US" dirty="0" err="1"/>
              <a:t>kommatia</a:t>
            </a:r>
            <a:r>
              <a:rPr lang="en-US" dirty="0"/>
              <a:t> </a:t>
            </a:r>
            <a:r>
              <a:rPr lang="en-US" dirty="0" err="1"/>
              <a:t>prepei</a:t>
            </a:r>
            <a:r>
              <a:rPr lang="en-US" dirty="0"/>
              <a:t> </a:t>
            </a:r>
            <a:r>
              <a:rPr lang="en-US" dirty="0" err="1"/>
              <a:t>na</a:t>
            </a:r>
            <a:r>
              <a:rPr lang="en-US" dirty="0"/>
              <a:t> </a:t>
            </a:r>
            <a:r>
              <a:rPr lang="en-US" dirty="0" err="1"/>
              <a:t>siniparskoun</a:t>
            </a:r>
            <a:r>
              <a:rPr lang="en-US" dirty="0"/>
              <a:t> </a:t>
            </a:r>
            <a:r>
              <a:rPr lang="en-US" dirty="0" err="1"/>
              <a:t>wste</a:t>
            </a:r>
            <a:r>
              <a:rPr lang="en-US" dirty="0"/>
              <a:t> </a:t>
            </a:r>
            <a:r>
              <a:rPr lang="en-US" dirty="0" err="1"/>
              <a:t>na</a:t>
            </a:r>
            <a:r>
              <a:rPr lang="en-US" dirty="0"/>
              <a:t> </a:t>
            </a:r>
            <a:r>
              <a:rPr lang="en-US" dirty="0" err="1"/>
              <a:t>litourgisi</a:t>
            </a:r>
            <a:r>
              <a:rPr lang="en-US" dirty="0"/>
              <a:t>. </a:t>
            </a:r>
            <a:r>
              <a:rPr lang="en-US" dirty="0" err="1"/>
              <a:t>Blepoume</a:t>
            </a:r>
            <a:r>
              <a:rPr lang="en-US" dirty="0"/>
              <a:t> tin </a:t>
            </a:r>
            <a:r>
              <a:rPr lang="en-US" dirty="0" err="1"/>
              <a:t>enwsi</a:t>
            </a:r>
            <a:r>
              <a:rPr lang="en-US" dirty="0"/>
              <a:t> </a:t>
            </a:r>
            <a:r>
              <a:rPr lang="en-US" dirty="0" err="1"/>
              <a:t>olwn</a:t>
            </a:r>
            <a:r>
              <a:rPr lang="en-US" dirty="0"/>
              <a:t> ton </a:t>
            </a:r>
            <a:r>
              <a:rPr lang="en-US" dirty="0" err="1"/>
              <a:t>ipodwmon</a:t>
            </a:r>
            <a:r>
              <a:rPr lang="en-US" dirty="0"/>
              <a:t> se </a:t>
            </a:r>
            <a:r>
              <a:rPr lang="en-US" dirty="0" err="1"/>
              <a:t>drasi</a:t>
            </a:r>
            <a:r>
              <a:rPr lang="en-US" dirty="0"/>
              <a:t> </a:t>
            </a:r>
            <a:r>
              <a:rPr lang="en-US" dirty="0" err="1"/>
              <a:t>metaksi</a:t>
            </a:r>
            <a:r>
              <a:rPr lang="en-US" dirty="0"/>
              <a:t> </a:t>
            </a:r>
            <a:r>
              <a:rPr lang="en-US" dirty="0" err="1"/>
              <a:t>tous</a:t>
            </a:r>
            <a:r>
              <a:rPr lang="en-US" dirty="0"/>
              <a:t> </a:t>
            </a:r>
            <a:r>
              <a:rPr lang="en-US" dirty="0" err="1"/>
              <a:t>toso</a:t>
            </a:r>
            <a:r>
              <a:rPr lang="en-US" dirty="0"/>
              <a:t> se proactive </a:t>
            </a:r>
            <a:r>
              <a:rPr lang="en-US" dirty="0" err="1"/>
              <a:t>oso</a:t>
            </a:r>
            <a:r>
              <a:rPr lang="en-US" dirty="0"/>
              <a:t> kai reactive katastasi.</a:t>
            </a:r>
          </a:p>
          <a:p>
            <a:endParaRPr lang="en-US" dirty="0"/>
          </a:p>
          <a:p>
            <a:r>
              <a:rPr lang="en-US" dirty="0" err="1"/>
              <a:t>Episis</a:t>
            </a:r>
            <a:r>
              <a:rPr lang="en-US" dirty="0"/>
              <a:t>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 me 5G kai fiber </a:t>
            </a:r>
            <a:r>
              <a:rPr lang="en-US" dirty="0" err="1"/>
              <a:t>diktia</a:t>
            </a:r>
            <a:r>
              <a:rPr lang="en-US" dirty="0"/>
              <a:t> ta </a:t>
            </a:r>
            <a:r>
              <a:rPr lang="en-US" dirty="0" err="1"/>
              <a:t>Xriazomaste</a:t>
            </a:r>
            <a:r>
              <a:rPr lang="en-US" dirty="0"/>
              <a:t> </a:t>
            </a:r>
            <a:r>
              <a:rPr lang="en-US" dirty="0" err="1"/>
              <a:t>gia</a:t>
            </a:r>
            <a:r>
              <a:rPr lang="en-US" dirty="0"/>
              <a:t> low latency </a:t>
            </a:r>
            <a:r>
              <a:rPr lang="en-US" dirty="0" err="1"/>
              <a:t>wste</a:t>
            </a:r>
            <a:r>
              <a:rPr lang="en-US" dirty="0"/>
              <a:t> No motion </a:t>
            </a:r>
            <a:r>
              <a:rPr lang="en-US" dirty="0" err="1"/>
              <a:t>sickeness</a:t>
            </a:r>
            <a:r>
              <a:rPr lang="en-US" dirty="0"/>
              <a:t> </a:t>
            </a:r>
            <a:r>
              <a:rPr lang="en-US" dirty="0" err="1"/>
              <a:t>gia</a:t>
            </a:r>
            <a:r>
              <a:rPr lang="en-US" dirty="0"/>
              <a:t> VR/MR</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2750057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Eimai</a:t>
            </a:r>
            <a:r>
              <a:rPr lang="en-US" dirty="0"/>
              <a:t> o Markou Mixail</a:t>
            </a:r>
          </a:p>
          <a:p>
            <a:endParaRPr lang="en-US" dirty="0"/>
          </a:p>
          <a:p>
            <a:r>
              <a:rPr lang="en-US" dirty="0" err="1"/>
              <a:t>Asxoloume</a:t>
            </a:r>
            <a:r>
              <a:rPr lang="en-US" dirty="0"/>
              <a:t> </a:t>
            </a:r>
            <a:r>
              <a:rPr lang="en-US" dirty="0" err="1"/>
              <a:t>idios</a:t>
            </a:r>
            <a:r>
              <a:rPr lang="en-US" dirty="0"/>
              <a:t> </a:t>
            </a:r>
            <a:r>
              <a:rPr lang="en-US" dirty="0" err="1"/>
              <a:t>sto</a:t>
            </a:r>
            <a:r>
              <a:rPr lang="en-US" dirty="0"/>
              <a:t> </a:t>
            </a:r>
            <a:r>
              <a:rPr lang="en-US" dirty="0" err="1"/>
              <a:t>parelthon</a:t>
            </a:r>
            <a:r>
              <a:rPr lang="en-US" dirty="0"/>
              <a:t> poly me cisco enterprise </a:t>
            </a:r>
            <a:r>
              <a:rPr lang="en-US" dirty="0" err="1"/>
              <a:t>diktia</a:t>
            </a:r>
            <a:r>
              <a:rPr lang="en-US" dirty="0"/>
              <a:t> ixa tin eukairia </a:t>
            </a:r>
            <a:r>
              <a:rPr lang="en-US" dirty="0" err="1"/>
              <a:t>na</a:t>
            </a:r>
            <a:r>
              <a:rPr lang="en-US" dirty="0"/>
              <a:t> </a:t>
            </a:r>
            <a:r>
              <a:rPr lang="en-US" dirty="0" err="1"/>
              <a:t>ekpaideuto</a:t>
            </a:r>
            <a:r>
              <a:rPr lang="en-US" dirty="0"/>
              <a:t> apo </a:t>
            </a:r>
            <a:r>
              <a:rPr lang="en-US" dirty="0" err="1"/>
              <a:t>tous</a:t>
            </a:r>
            <a:r>
              <a:rPr lang="en-US" dirty="0"/>
              <a:t> </a:t>
            </a:r>
            <a:r>
              <a:rPr lang="en-US" dirty="0" err="1"/>
              <a:t>kaliterous</a:t>
            </a:r>
            <a:r>
              <a:rPr lang="en-US" dirty="0"/>
              <a:t> se </a:t>
            </a:r>
            <a:r>
              <a:rPr lang="en-US" dirty="0" err="1"/>
              <a:t>athina</a:t>
            </a:r>
            <a:r>
              <a:rPr lang="en-US" dirty="0"/>
              <a:t> kai Thessaloniki apo </a:t>
            </a:r>
            <a:r>
              <a:rPr lang="en-US" dirty="0" err="1"/>
              <a:t>paroxous</a:t>
            </a:r>
            <a:r>
              <a:rPr lang="en-US" dirty="0"/>
              <a:t> </a:t>
            </a:r>
            <a:r>
              <a:rPr lang="en-US" dirty="0" err="1"/>
              <a:t>opws</a:t>
            </a:r>
            <a:r>
              <a:rPr lang="en-US" dirty="0"/>
              <a:t> vodafone, OTE</a:t>
            </a:r>
          </a:p>
          <a:p>
            <a:endParaRPr lang="en-US" dirty="0"/>
          </a:p>
          <a:p>
            <a:r>
              <a:rPr lang="en-US" dirty="0"/>
              <a:t>Pleon </a:t>
            </a:r>
            <a:r>
              <a:rPr lang="en-US" dirty="0" err="1"/>
              <a:t>epikentronomai</a:t>
            </a:r>
            <a:r>
              <a:rPr lang="en-US" dirty="0"/>
              <a:t> </a:t>
            </a:r>
            <a:r>
              <a:rPr lang="en-US" dirty="0" err="1"/>
              <a:t>sto</a:t>
            </a:r>
            <a:r>
              <a:rPr lang="en-US" dirty="0"/>
              <a:t> virtual world </a:t>
            </a:r>
            <a:r>
              <a:rPr lang="en-US" dirty="0" err="1"/>
              <a:t>p.x</a:t>
            </a:r>
            <a:r>
              <a:rPr lang="en-US" dirty="0"/>
              <a:t>. video-games, serious games (</a:t>
            </a:r>
            <a:r>
              <a:rPr lang="en-US" dirty="0" err="1"/>
              <a:t>thelo</a:t>
            </a:r>
            <a:r>
              <a:rPr lang="en-US" dirty="0"/>
              <a:t> </a:t>
            </a:r>
            <a:r>
              <a:rPr lang="en-US" dirty="0" err="1"/>
              <a:t>na</a:t>
            </a:r>
            <a:r>
              <a:rPr lang="en-US" dirty="0"/>
              <a:t> </a:t>
            </a:r>
            <a:r>
              <a:rPr lang="en-US" dirty="0" err="1"/>
              <a:t>asxolitho</a:t>
            </a:r>
            <a:r>
              <a:rPr lang="en-US" dirty="0"/>
              <a:t>)</a:t>
            </a:r>
          </a:p>
          <a:p>
            <a:endParaRPr lang="en-US" dirty="0"/>
          </a:p>
          <a:p>
            <a:r>
              <a:rPr lang="en-US" dirty="0" err="1"/>
              <a:t>Sto</a:t>
            </a:r>
            <a:r>
              <a:rPr lang="en-US" dirty="0"/>
              <a:t> GitHub </a:t>
            </a:r>
            <a:r>
              <a:rPr lang="en-US" dirty="0" err="1"/>
              <a:t>tha</a:t>
            </a:r>
            <a:r>
              <a:rPr lang="en-US" dirty="0"/>
              <a:t> </a:t>
            </a:r>
            <a:r>
              <a:rPr lang="en-US" dirty="0" err="1"/>
              <a:t>brite</a:t>
            </a:r>
            <a:r>
              <a:rPr lang="en-US" dirty="0"/>
              <a:t> </a:t>
            </a:r>
            <a:r>
              <a:rPr lang="en-US" dirty="0" err="1"/>
              <a:t>ena</a:t>
            </a:r>
            <a:r>
              <a:rPr lang="en-US" dirty="0"/>
              <a:t> portfolio style README.md front-page me ola ta link </a:t>
            </a:r>
            <a:r>
              <a:rPr lang="en-US" dirty="0" err="1"/>
              <a:t>pu</a:t>
            </a:r>
            <a:r>
              <a:rPr lang="en-US" dirty="0"/>
              <a:t> </a:t>
            </a:r>
            <a:r>
              <a:rPr lang="en-US" dirty="0" err="1"/>
              <a:t>sxetizontai</a:t>
            </a:r>
            <a:r>
              <a:rPr lang="en-US" dirty="0"/>
              <a:t> me emena.</a:t>
            </a:r>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224023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Ipodomi</a:t>
            </a:r>
            <a:r>
              <a:rPr lang="en-US" dirty="0"/>
              <a:t> apo </a:t>
            </a:r>
            <a:r>
              <a:rPr lang="en-US" dirty="0" err="1"/>
              <a:t>arxitektonikes</a:t>
            </a:r>
            <a:r>
              <a:rPr lang="en-US" dirty="0"/>
              <a:t> </a:t>
            </a:r>
            <a:r>
              <a:rPr lang="en-US" dirty="0" err="1"/>
              <a:t>prodiagrafes</a:t>
            </a:r>
            <a:r>
              <a:rPr lang="en-US" dirty="0"/>
              <a:t> kai </a:t>
            </a:r>
            <a:r>
              <a:rPr lang="en-US" dirty="0" err="1"/>
              <a:t>pliroforiwn</a:t>
            </a:r>
            <a:r>
              <a:rPr lang="en-US" dirty="0"/>
              <a:t> </a:t>
            </a:r>
            <a:r>
              <a:rPr lang="en-US" dirty="0" err="1"/>
              <a:t>p.x</a:t>
            </a:r>
            <a:r>
              <a:rPr lang="en-US" dirty="0"/>
              <a:t>. TOGAF (</a:t>
            </a:r>
            <a:r>
              <a:rPr lang="en-US" b="0" i="0" dirty="0">
                <a:solidFill>
                  <a:srgbClr val="BDC1C6"/>
                </a:solidFill>
                <a:effectLst/>
                <a:latin typeface="arial" panose="020B0604020202020204" pitchFamily="34" charset="0"/>
              </a:rPr>
              <a:t>enterprise architecture framework)</a:t>
            </a:r>
            <a:r>
              <a:rPr lang="en-US" b="0" dirty="0"/>
              <a:t> </a:t>
            </a:r>
            <a:r>
              <a:rPr lang="en-US" dirty="0"/>
              <a:t>&amp; ITIL (library </a:t>
            </a:r>
            <a:r>
              <a:rPr lang="en-US" dirty="0" err="1"/>
              <a:t>gia</a:t>
            </a:r>
            <a:r>
              <a:rPr lang="en-US" dirty="0"/>
              <a:t> best IT activities best practices) </a:t>
            </a:r>
            <a:r>
              <a:rPr lang="en-US" dirty="0" err="1"/>
              <a:t>gia</a:t>
            </a:r>
            <a:r>
              <a:rPr lang="en-US" dirty="0"/>
              <a:t> tin </a:t>
            </a:r>
            <a:r>
              <a:rPr lang="en-US" dirty="0" err="1"/>
              <a:t>iparksi</a:t>
            </a:r>
            <a:r>
              <a:rPr lang="en-US" dirty="0"/>
              <a:t> ton ITSM (Information Technology service management) services </a:t>
            </a:r>
            <a:r>
              <a:rPr lang="en-US" dirty="0" err="1"/>
              <a:t>pu</a:t>
            </a:r>
            <a:r>
              <a:rPr lang="en-US" dirty="0"/>
              <a:t> xriazetai </a:t>
            </a:r>
            <a:r>
              <a:rPr lang="en-US" dirty="0" err="1"/>
              <a:t>ena</a:t>
            </a:r>
            <a:r>
              <a:rPr lang="en-US" dirty="0"/>
              <a:t> business</a:t>
            </a:r>
          </a:p>
          <a:p>
            <a:r>
              <a:rPr lang="en-US" dirty="0"/>
              <a:t>Se </a:t>
            </a:r>
            <a:r>
              <a:rPr lang="en-US" dirty="0" err="1"/>
              <a:t>texnologiko</a:t>
            </a:r>
            <a:r>
              <a:rPr lang="en-US" dirty="0"/>
              <a:t> </a:t>
            </a:r>
            <a:r>
              <a:rPr lang="en-US" dirty="0" err="1"/>
              <a:t>tomea</a:t>
            </a:r>
            <a:r>
              <a:rPr lang="en-US" dirty="0"/>
              <a:t> </a:t>
            </a:r>
            <a:r>
              <a:rPr lang="en-US" dirty="0" err="1"/>
              <a:t>alla</a:t>
            </a:r>
            <a:r>
              <a:rPr lang="en-US" dirty="0"/>
              <a:t> kai ta </a:t>
            </a:r>
            <a:r>
              <a:rPr lang="en-US" dirty="0" err="1"/>
              <a:t>ikosistimata</a:t>
            </a:r>
            <a:r>
              <a:rPr lang="en-US" dirty="0"/>
              <a:t> </a:t>
            </a:r>
            <a:r>
              <a:rPr lang="en-US" dirty="0" err="1"/>
              <a:t>pu</a:t>
            </a:r>
            <a:r>
              <a:rPr lang="en-US" dirty="0"/>
              <a:t> to </a:t>
            </a:r>
            <a:r>
              <a:rPr lang="en-US" dirty="0" err="1"/>
              <a:t>apartizoun</a:t>
            </a:r>
            <a:r>
              <a:rPr lang="en-US" dirty="0"/>
              <a:t>/</a:t>
            </a:r>
            <a:r>
              <a:rPr lang="en-US" dirty="0" err="1"/>
              <a:t>peribaloun</a:t>
            </a:r>
            <a:r>
              <a:rPr lang="en-US" dirty="0"/>
              <a:t> </a:t>
            </a:r>
            <a:r>
              <a:rPr lang="en-US" dirty="0" err="1"/>
              <a:t>wste</a:t>
            </a:r>
            <a:r>
              <a:rPr lang="en-US" dirty="0"/>
              <a:t> </a:t>
            </a:r>
            <a:r>
              <a:rPr lang="en-US" dirty="0" err="1"/>
              <a:t>na</a:t>
            </a:r>
            <a:r>
              <a:rPr lang="en-US" dirty="0"/>
              <a:t> </a:t>
            </a:r>
            <a:r>
              <a:rPr lang="en-US" dirty="0" err="1"/>
              <a:t>iparskoun</a:t>
            </a:r>
            <a:r>
              <a:rPr lang="en-US" dirty="0"/>
              <a:t> </a:t>
            </a:r>
            <a:r>
              <a:rPr lang="en-US" dirty="0" err="1"/>
              <a:t>diepafes</a:t>
            </a:r>
            <a:r>
              <a:rPr lang="en-US" dirty="0"/>
              <a:t> </a:t>
            </a:r>
            <a:r>
              <a:rPr lang="en-US" dirty="0" err="1"/>
              <a:t>epikoinwnias</a:t>
            </a:r>
            <a:r>
              <a:rPr lang="en-US" dirty="0"/>
              <a:t> </a:t>
            </a:r>
            <a:r>
              <a:rPr lang="en-US" dirty="0" err="1"/>
              <a:t>metaksi</a:t>
            </a:r>
            <a:r>
              <a:rPr lang="en-US" dirty="0"/>
              <a:t> </a:t>
            </a:r>
            <a:r>
              <a:rPr lang="en-US" dirty="0" err="1"/>
              <a:t>tous</a:t>
            </a:r>
            <a:r>
              <a:rPr lang="en-US" dirty="0"/>
              <a:t> </a:t>
            </a:r>
            <a:r>
              <a:rPr lang="en-US" dirty="0" err="1"/>
              <a:t>alla</a:t>
            </a:r>
            <a:r>
              <a:rPr lang="en-US" dirty="0"/>
              <a:t> kai streamlined workflow </a:t>
            </a:r>
            <a:r>
              <a:rPr lang="en-US" dirty="0" err="1"/>
              <a:t>litourgias</a:t>
            </a:r>
            <a:r>
              <a:rPr lang="en-US" dirty="0"/>
              <a:t> </a:t>
            </a:r>
            <a:r>
              <a:rPr lang="en-US" dirty="0" err="1"/>
              <a:t>tous</a:t>
            </a:r>
            <a:r>
              <a:rPr lang="en-US" dirty="0"/>
              <a:t> apo </a:t>
            </a:r>
            <a:r>
              <a:rPr lang="en-US" dirty="0" err="1"/>
              <a:t>xrhstes</a:t>
            </a:r>
            <a:r>
              <a:rPr lang="en-US" dirty="0"/>
              <a:t> kai automation processes... (</a:t>
            </a:r>
            <a:r>
              <a:rPr lang="en-US" dirty="0" err="1"/>
              <a:t>Diladi</a:t>
            </a:r>
            <a:r>
              <a:rPr lang="en-US" dirty="0"/>
              <a:t>) Na </a:t>
            </a:r>
            <a:r>
              <a:rPr lang="en-US" dirty="0" err="1"/>
              <a:t>iparxi</a:t>
            </a:r>
            <a:r>
              <a:rPr lang="en-US" dirty="0"/>
              <a:t> </a:t>
            </a:r>
            <a:r>
              <a:rPr lang="en-US" dirty="0" err="1"/>
              <a:t>elenxos</a:t>
            </a:r>
            <a:r>
              <a:rPr lang="en-US" dirty="0"/>
              <a:t> (proactive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129930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Gia tin ilopoihsh gameplay mechanics kai deploy </a:t>
            </a:r>
            <a:r>
              <a:rPr lang="en-US" dirty="0" err="1"/>
              <a:t>sto</a:t>
            </a:r>
            <a:r>
              <a:rPr lang="en-US" dirty="0"/>
              <a:t> public cloud </a:t>
            </a:r>
            <a:r>
              <a:rPr lang="en-US" dirty="0" err="1"/>
              <a:t>tha</a:t>
            </a:r>
            <a:r>
              <a:rPr lang="en-US" dirty="0"/>
              <a:t> </a:t>
            </a:r>
            <a:r>
              <a:rPr lang="en-US" dirty="0" err="1"/>
              <a:t>xriasti</a:t>
            </a:r>
            <a:r>
              <a:rPr lang="en-US" dirty="0"/>
              <a:t> </a:t>
            </a:r>
            <a:r>
              <a:rPr lang="en-US" dirty="0" err="1"/>
              <a:t>profanws</a:t>
            </a:r>
            <a:r>
              <a:rPr lang="en-US" dirty="0"/>
              <a:t> </a:t>
            </a:r>
            <a:r>
              <a:rPr lang="en-US" dirty="0" err="1"/>
              <a:t>na</a:t>
            </a:r>
            <a:r>
              <a:rPr lang="en-US" dirty="0"/>
              <a:t> </a:t>
            </a:r>
            <a:r>
              <a:rPr lang="en-US" dirty="0" err="1"/>
              <a:t>gini</a:t>
            </a:r>
            <a:r>
              <a:rPr lang="en-US" dirty="0"/>
              <a:t> host se server me dynamic resize ton system resources </a:t>
            </a:r>
            <a:r>
              <a:rPr lang="en-US" dirty="0" err="1"/>
              <a:t>simfwna</a:t>
            </a:r>
            <a:r>
              <a:rPr lang="en-US" dirty="0"/>
              <a:t> me ton </a:t>
            </a:r>
            <a:r>
              <a:rPr lang="en-US" dirty="0" err="1"/>
              <a:t>apaitisewn</a:t>
            </a:r>
            <a:r>
              <a:rPr lang="en-US" dirty="0"/>
              <a:t> </a:t>
            </a:r>
            <a:r>
              <a:rPr lang="en-US" dirty="0" err="1"/>
              <a:t>xrhstwn</a:t>
            </a:r>
            <a:r>
              <a:rPr lang="en-US" dirty="0"/>
              <a:t>. </a:t>
            </a:r>
            <a:r>
              <a:rPr lang="en-US" dirty="0" err="1"/>
              <a:t>Epipleon</a:t>
            </a:r>
            <a:r>
              <a:rPr lang="en-US" dirty="0"/>
              <a:t> </a:t>
            </a:r>
            <a:r>
              <a:rPr lang="en-US" dirty="0" err="1"/>
              <a:t>tha</a:t>
            </a:r>
            <a:r>
              <a:rPr lang="en-US" dirty="0"/>
              <a:t> </a:t>
            </a:r>
            <a:r>
              <a:rPr lang="en-US" dirty="0" err="1"/>
              <a:t>xriastoun</a:t>
            </a:r>
            <a:r>
              <a:rPr lang="en-US" dirty="0"/>
              <a:t> basis </a:t>
            </a:r>
            <a:r>
              <a:rPr lang="en-US" dirty="0" err="1"/>
              <a:t>dedomenwn</a:t>
            </a:r>
            <a:r>
              <a:rPr lang="en-US" dirty="0"/>
              <a:t> </a:t>
            </a:r>
            <a:r>
              <a:rPr lang="en-US" dirty="0" err="1"/>
              <a:t>gia</a:t>
            </a:r>
            <a:r>
              <a:rPr lang="en-US" dirty="0"/>
              <a:t> </a:t>
            </a:r>
            <a:r>
              <a:rPr lang="en-US" dirty="0" err="1"/>
              <a:t>apothikeusi</a:t>
            </a:r>
            <a:r>
              <a:rPr lang="en-US" dirty="0"/>
              <a:t> kai </a:t>
            </a:r>
            <a:r>
              <a:rPr lang="en-US" dirty="0" err="1"/>
              <a:t>eksoriksi</a:t>
            </a:r>
            <a:r>
              <a:rPr lang="en-US" dirty="0"/>
              <a:t> (data mining) </a:t>
            </a:r>
            <a:r>
              <a:rPr lang="en-US" dirty="0" err="1"/>
              <a:t>pliroforiwn</a:t>
            </a:r>
            <a:r>
              <a:rPr lang="en-US" dirty="0"/>
              <a:t> kai </a:t>
            </a:r>
            <a:r>
              <a:rPr lang="en-US" dirty="0" err="1"/>
              <a:t>profanws</a:t>
            </a:r>
            <a:r>
              <a:rPr lang="en-US" dirty="0"/>
              <a:t> </a:t>
            </a:r>
            <a:r>
              <a:rPr lang="en-US" dirty="0" err="1"/>
              <a:t>autoi</a:t>
            </a:r>
            <a:r>
              <a:rPr lang="en-US" dirty="0"/>
              <a:t> oi server </a:t>
            </a:r>
            <a:r>
              <a:rPr lang="en-US" dirty="0" err="1"/>
              <a:t>tha</a:t>
            </a:r>
            <a:r>
              <a:rPr lang="en-US" dirty="0"/>
              <a:t> </a:t>
            </a:r>
            <a:r>
              <a:rPr lang="en-US" dirty="0" err="1"/>
              <a:t>anoikoun</a:t>
            </a:r>
            <a:r>
              <a:rPr lang="en-US" dirty="0"/>
              <a:t> se data centers. </a:t>
            </a:r>
            <a:r>
              <a:rPr lang="en-US" strike="sngStrike" dirty="0"/>
              <a:t>Ara </a:t>
            </a:r>
            <a:r>
              <a:rPr lang="en-US" strike="sngStrike" dirty="0" err="1"/>
              <a:t>katalabainoume</a:t>
            </a:r>
            <a:r>
              <a:rPr lang="en-US" strike="sngStrike" dirty="0"/>
              <a:t> </a:t>
            </a:r>
            <a:r>
              <a:rPr lang="en-US" strike="sngStrike" dirty="0" err="1"/>
              <a:t>oti</a:t>
            </a:r>
            <a:r>
              <a:rPr lang="en-US" strike="sngStrike" dirty="0"/>
              <a:t> </a:t>
            </a:r>
            <a:r>
              <a:rPr lang="en-US" strike="sngStrike" dirty="0" err="1"/>
              <a:t>ine</a:t>
            </a:r>
            <a:r>
              <a:rPr lang="en-US" strike="sngStrike" dirty="0"/>
              <a:t> </a:t>
            </a:r>
            <a:r>
              <a:rPr lang="en-US" strike="sngStrike" dirty="0" err="1"/>
              <a:t>mia</a:t>
            </a:r>
            <a:r>
              <a:rPr lang="en-US" strike="sngStrike" dirty="0"/>
              <a:t> </a:t>
            </a:r>
            <a:r>
              <a:rPr lang="en-US" strike="sngStrike" dirty="0" err="1"/>
              <a:t>arketa</a:t>
            </a:r>
            <a:r>
              <a:rPr lang="en-US" strike="sngStrike" dirty="0"/>
              <a:t> </a:t>
            </a:r>
            <a:r>
              <a:rPr lang="en-US" strike="sngStrike" dirty="0" err="1"/>
              <a:t>dapaneri</a:t>
            </a:r>
            <a:r>
              <a:rPr lang="en-US" strike="sngStrike" dirty="0"/>
              <a:t> </a:t>
            </a:r>
            <a:r>
              <a:rPr lang="en-US" strike="sngStrike" dirty="0" err="1"/>
              <a:t>epixirisi</a:t>
            </a:r>
            <a:r>
              <a:rPr lang="en-US" strike="sngStrike" dirty="0"/>
              <a:t>.</a:t>
            </a:r>
          </a:p>
          <a:p>
            <a:endParaRPr lang="en-US" dirty="0"/>
          </a:p>
          <a:p>
            <a:r>
              <a:rPr lang="en-US" dirty="0" err="1"/>
              <a:t>Parapanw</a:t>
            </a:r>
            <a:r>
              <a:rPr lang="en-US" dirty="0"/>
              <a:t> </a:t>
            </a:r>
            <a:r>
              <a:rPr lang="en-US" dirty="0" err="1"/>
              <a:t>anaferthikame</a:t>
            </a:r>
            <a:r>
              <a:rPr lang="en-US" dirty="0"/>
              <a:t> </a:t>
            </a:r>
            <a:r>
              <a:rPr lang="en-US" dirty="0" err="1"/>
              <a:t>sto</a:t>
            </a:r>
            <a:r>
              <a:rPr lang="en-US" dirty="0"/>
              <a:t> host server se cloud auto isxi mono (ama </a:t>
            </a:r>
            <a:r>
              <a:rPr lang="en-US" dirty="0" err="1"/>
              <a:t>ine</a:t>
            </a:r>
            <a:r>
              <a:rPr lang="en-US" dirty="0"/>
              <a:t> dedicated*** ama den </a:t>
            </a:r>
            <a:r>
              <a:rPr lang="en-US" dirty="0" err="1"/>
              <a:t>itan</a:t>
            </a:r>
            <a:r>
              <a:rPr lang="en-US" dirty="0"/>
              <a:t> kai </a:t>
            </a:r>
            <a:r>
              <a:rPr lang="en-US" dirty="0" err="1"/>
              <a:t>itan</a:t>
            </a:r>
            <a:r>
              <a:rPr lang="en-US" dirty="0"/>
              <a:t> host server tote </a:t>
            </a:r>
            <a:r>
              <a:rPr lang="en-US" dirty="0" err="1"/>
              <a:t>mporoume</a:t>
            </a:r>
            <a:r>
              <a:rPr lang="en-US" dirty="0"/>
              <a:t> </a:t>
            </a:r>
            <a:r>
              <a:rPr lang="en-US" dirty="0" err="1"/>
              <a:t>na</a:t>
            </a:r>
            <a:r>
              <a:rPr lang="en-US" dirty="0"/>
              <a:t> </a:t>
            </a:r>
            <a:r>
              <a:rPr lang="en-US" dirty="0" err="1"/>
              <a:t>apofigoume</a:t>
            </a:r>
            <a:r>
              <a:rPr lang="en-US" dirty="0"/>
              <a:t> </a:t>
            </a:r>
            <a:r>
              <a:rPr lang="en-US" dirty="0" err="1"/>
              <a:t>arketa</a:t>
            </a:r>
            <a:r>
              <a:rPr lang="en-US" dirty="0"/>
              <a:t> </a:t>
            </a:r>
            <a:r>
              <a:rPr lang="en-US" dirty="0" err="1"/>
              <a:t>ti</a:t>
            </a:r>
            <a:r>
              <a:rPr lang="en-US" dirty="0"/>
              <a:t> </a:t>
            </a:r>
            <a:r>
              <a:rPr lang="en-US" dirty="0" err="1"/>
              <a:t>dapani</a:t>
            </a:r>
            <a:r>
              <a:rPr lang="en-US" dirty="0"/>
              <a:t> se </a:t>
            </a:r>
            <a:r>
              <a:rPr lang="en-US" dirty="0" err="1"/>
              <a:t>ependisis</a:t>
            </a:r>
            <a:r>
              <a:rPr lang="en-US" dirty="0"/>
              <a:t> </a:t>
            </a:r>
            <a:r>
              <a:rPr lang="en-US" dirty="0" err="1"/>
              <a:t>omos</a:t>
            </a:r>
            <a:r>
              <a:rPr lang="en-US" dirty="0"/>
              <a:t> </a:t>
            </a:r>
            <a:r>
              <a:rPr lang="en-US" dirty="0" err="1"/>
              <a:t>enas</a:t>
            </a:r>
            <a:r>
              <a:rPr lang="en-US" dirty="0"/>
              <a:t> host server den </a:t>
            </a:r>
            <a:r>
              <a:rPr lang="en-US" dirty="0" err="1"/>
              <a:t>krata</a:t>
            </a:r>
            <a:r>
              <a:rPr lang="en-US" dirty="0"/>
              <a:t> score/perk/attributes, level up ton player se </a:t>
            </a:r>
            <a:r>
              <a:rPr lang="en-US" dirty="0" err="1"/>
              <a:t>kathe</a:t>
            </a:r>
            <a:r>
              <a:rPr lang="en-US" dirty="0"/>
              <a:t> reload game session </a:t>
            </a:r>
            <a:r>
              <a:rPr lang="en-US" dirty="0" err="1"/>
              <a:t>ine</a:t>
            </a:r>
            <a:r>
              <a:rPr lang="en-US" dirty="0"/>
              <a:t> mono </a:t>
            </a:r>
            <a:r>
              <a:rPr lang="en-US" dirty="0" err="1"/>
              <a:t>gia</a:t>
            </a:r>
            <a:r>
              <a:rPr lang="en-US" dirty="0"/>
              <a:t> Local Area Network environment </a:t>
            </a:r>
            <a:r>
              <a:rPr lang="en-US" dirty="0" err="1"/>
              <a:t>pio</a:t>
            </a:r>
            <a:r>
              <a:rPr lang="en-US" dirty="0"/>
              <a:t> </a:t>
            </a:r>
            <a:r>
              <a:rPr lang="en-US" dirty="0" err="1"/>
              <a:t>xrisimopoioumenos</a:t>
            </a:r>
            <a:r>
              <a:rPr lang="en-US" dirty="0"/>
              <a:t>) </a:t>
            </a:r>
          </a:p>
          <a:p>
            <a:endParaRPr lang="en-US" dirty="0"/>
          </a:p>
          <a:p>
            <a:r>
              <a:rPr lang="en-US" dirty="0"/>
              <a:t>***dedicated </a:t>
            </a:r>
            <a:r>
              <a:rPr lang="en-US" dirty="0" err="1"/>
              <a:t>diladi</a:t>
            </a:r>
            <a:r>
              <a:rPr lang="en-US" dirty="0"/>
              <a:t> </a:t>
            </a:r>
            <a:r>
              <a:rPr lang="en-US" dirty="0" err="1"/>
              <a:t>ena</a:t>
            </a:r>
            <a:r>
              <a:rPr lang="en-US" dirty="0"/>
              <a:t> </a:t>
            </a:r>
            <a:r>
              <a:rPr lang="en-US" dirty="0" err="1"/>
              <a:t>mixanima</a:t>
            </a:r>
            <a:r>
              <a:rPr lang="en-US" dirty="0"/>
              <a:t> </a:t>
            </a:r>
            <a:r>
              <a:rPr lang="en-US" dirty="0" err="1"/>
              <a:t>sto</a:t>
            </a:r>
            <a:r>
              <a:rPr lang="en-US" dirty="0"/>
              <a:t> cloud </a:t>
            </a:r>
            <a:r>
              <a:rPr lang="en-US" dirty="0" err="1"/>
              <a:t>pu</a:t>
            </a:r>
            <a:r>
              <a:rPr lang="en-US" dirty="0"/>
              <a:t> den </a:t>
            </a:r>
            <a:r>
              <a:rPr lang="en-US" dirty="0" err="1"/>
              <a:t>exi</a:t>
            </a:r>
            <a:r>
              <a:rPr lang="en-US" dirty="0"/>
              <a:t> </a:t>
            </a:r>
            <a:r>
              <a:rPr lang="en-US" dirty="0" err="1"/>
              <a:t>othoni</a:t>
            </a:r>
            <a:r>
              <a:rPr lang="en-US" dirty="0"/>
              <a:t> den </a:t>
            </a:r>
            <a:r>
              <a:rPr lang="en-US" dirty="0" err="1"/>
              <a:t>kani</a:t>
            </a:r>
            <a:r>
              <a:rPr lang="en-US" dirty="0"/>
              <a:t> render ta </a:t>
            </a:r>
            <a:r>
              <a:rPr lang="en-US" dirty="0" err="1"/>
              <a:t>grafika</a:t>
            </a:r>
            <a:r>
              <a:rPr lang="en-US" dirty="0"/>
              <a:t> den </a:t>
            </a:r>
            <a:r>
              <a:rPr lang="en-US" dirty="0" err="1"/>
              <a:t>pezi</a:t>
            </a:r>
            <a:r>
              <a:rPr lang="en-US" dirty="0"/>
              <a:t> </a:t>
            </a:r>
            <a:r>
              <a:rPr lang="en-US" dirty="0" err="1"/>
              <a:t>kapoios</a:t>
            </a:r>
            <a:r>
              <a:rPr lang="en-US" dirty="0"/>
              <a:t> </a:t>
            </a:r>
            <a:r>
              <a:rPr lang="en-US" dirty="0" err="1"/>
              <a:t>ekei</a:t>
            </a:r>
            <a:r>
              <a:rPr lang="en-US" dirty="0"/>
              <a:t> </a:t>
            </a:r>
            <a:r>
              <a:rPr lang="en-US" dirty="0" err="1"/>
              <a:t>pera</a:t>
            </a:r>
            <a:r>
              <a:rPr lang="en-US" dirty="0"/>
              <a:t> mono </a:t>
            </a:r>
            <a:r>
              <a:rPr lang="en-US" dirty="0" err="1"/>
              <a:t>ektelitai</a:t>
            </a:r>
            <a:r>
              <a:rPr lang="en-US" dirty="0"/>
              <a:t> o kwdikas </a:t>
            </a:r>
            <a:r>
              <a:rPr lang="en-US" dirty="0" err="1"/>
              <a:t>tou</a:t>
            </a:r>
            <a:r>
              <a:rPr lang="en-US" dirty="0"/>
              <a:t> </a:t>
            </a:r>
            <a:r>
              <a:rPr lang="en-US" dirty="0" err="1"/>
              <a:t>paixnidiou</a:t>
            </a:r>
            <a:r>
              <a:rPr lang="en-US" dirty="0"/>
              <a:t> kai oi </a:t>
            </a:r>
            <a:r>
              <a:rPr lang="en-US" dirty="0" err="1"/>
              <a:t>epikoinwnies</a:t>
            </a:r>
            <a:r>
              <a:rPr lang="en-US" dirty="0"/>
              <a:t> me ta ecosystem </a:t>
            </a:r>
            <a:r>
              <a:rPr lang="en-US" dirty="0" err="1"/>
              <a:t>pu</a:t>
            </a:r>
            <a:r>
              <a:rPr lang="en-US" dirty="0"/>
              <a:t> to </a:t>
            </a:r>
            <a:r>
              <a:rPr lang="en-US" dirty="0" err="1"/>
              <a:t>peribaloun</a:t>
            </a:r>
            <a:r>
              <a:rPr lang="en-US" dirty="0"/>
              <a:t>. … </a:t>
            </a:r>
            <a:r>
              <a:rPr lang="en-US" dirty="0" err="1"/>
              <a:t>diaferi</a:t>
            </a:r>
            <a:r>
              <a:rPr lang="en-US" dirty="0"/>
              <a:t> </a:t>
            </a:r>
            <a:r>
              <a:rPr lang="en-US" dirty="0" err="1"/>
              <a:t>diladi</a:t>
            </a:r>
            <a:r>
              <a:rPr lang="en-US" dirty="0"/>
              <a:t> apo ton host server o dedicated </a:t>
            </a:r>
            <a:r>
              <a:rPr lang="en-US" dirty="0" err="1"/>
              <a:t>ws</a:t>
            </a:r>
            <a:r>
              <a:rPr lang="en-US" dirty="0"/>
              <a:t> pros to render graphics vs render logic</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3670917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kyklos</a:t>
            </a:r>
            <a:r>
              <a:rPr lang="en-US" dirty="0"/>
              <a:t> tis </a:t>
            </a:r>
            <a:r>
              <a:rPr lang="en-US" dirty="0" err="1"/>
              <a:t>ekseliksis</a:t>
            </a:r>
            <a:r>
              <a:rPr lang="en-US" dirty="0"/>
              <a:t> </a:t>
            </a:r>
            <a:r>
              <a:rPr lang="en-US" dirty="0" err="1"/>
              <a:t>pu</a:t>
            </a:r>
            <a:r>
              <a:rPr lang="en-US" dirty="0"/>
              <a:t> I </a:t>
            </a:r>
            <a:r>
              <a:rPr lang="en-US" dirty="0" err="1"/>
              <a:t>kathe</a:t>
            </a:r>
            <a:r>
              <a:rPr lang="en-US" dirty="0"/>
              <a:t> </a:t>
            </a:r>
            <a:r>
              <a:rPr lang="en-US" dirty="0" err="1"/>
              <a:t>enotita</a:t>
            </a:r>
            <a:r>
              <a:rPr lang="en-US" dirty="0"/>
              <a:t> </a:t>
            </a:r>
            <a:r>
              <a:rPr lang="en-US" dirty="0" err="1"/>
              <a:t>ine</a:t>
            </a:r>
            <a:r>
              <a:rPr lang="en-US" dirty="0"/>
              <a:t> </a:t>
            </a:r>
            <a:r>
              <a:rPr lang="en-US" dirty="0" err="1"/>
              <a:t>proion</a:t>
            </a:r>
            <a:r>
              <a:rPr lang="en-US" dirty="0"/>
              <a:t>/product tis </a:t>
            </a:r>
            <a:r>
              <a:rPr lang="en-US" dirty="0" err="1"/>
              <a:t>proigoumenis</a:t>
            </a:r>
            <a:r>
              <a:rPr lang="en-US" dirty="0"/>
              <a:t> </a:t>
            </a:r>
            <a:r>
              <a:rPr lang="en-US" dirty="0" err="1"/>
              <a:t>pu</a:t>
            </a:r>
            <a:r>
              <a:rPr lang="en-US" dirty="0"/>
              <a:t> </a:t>
            </a:r>
            <a:r>
              <a:rPr lang="en-US" dirty="0" err="1"/>
              <a:t>simaini</a:t>
            </a:r>
            <a:r>
              <a:rPr lang="en-US" dirty="0"/>
              <a:t> den </a:t>
            </a:r>
            <a:r>
              <a:rPr lang="en-US" dirty="0" err="1"/>
              <a:t>ine</a:t>
            </a:r>
            <a:r>
              <a:rPr lang="en-US" dirty="0"/>
              <a:t> standalone </a:t>
            </a:r>
            <a:r>
              <a:rPr lang="en-US" dirty="0" err="1"/>
              <a:t>alla</a:t>
            </a:r>
            <a:r>
              <a:rPr lang="en-US" dirty="0"/>
              <a:t> ola </a:t>
            </a:r>
            <a:r>
              <a:rPr lang="en-US" dirty="0" err="1"/>
              <a:t>sindeontai</a:t>
            </a:r>
            <a:r>
              <a:rPr lang="en-US" dirty="0"/>
              <a:t> </a:t>
            </a:r>
            <a:r>
              <a:rPr lang="en-US" dirty="0" err="1"/>
              <a:t>metaksi</a:t>
            </a:r>
            <a:r>
              <a:rPr lang="en-US" dirty="0"/>
              <a:t> </a:t>
            </a:r>
            <a:r>
              <a:rPr lang="en-US" dirty="0" err="1"/>
              <a:t>tous</a:t>
            </a:r>
            <a:r>
              <a:rPr lang="en-US" dirty="0"/>
              <a:t> </a:t>
            </a:r>
            <a:r>
              <a:rPr lang="en-US" dirty="0" err="1"/>
              <a:t>opws</a:t>
            </a:r>
            <a:r>
              <a:rPr lang="en-US" dirty="0"/>
              <a:t> kai ta/</a:t>
            </a:r>
            <a:r>
              <a:rPr lang="en-US" dirty="0" err="1"/>
              <a:t>san</a:t>
            </a:r>
            <a:r>
              <a:rPr lang="en-US" dirty="0"/>
              <a:t> API. Observation</a:t>
            </a:r>
          </a:p>
          <a:p>
            <a:endParaRPr lang="en-US" dirty="0"/>
          </a:p>
          <a:p>
            <a:pPr algn="l"/>
            <a:r>
              <a:rPr lang="en-US" u="none" strike="sngStrike" dirty="0"/>
              <a:t>(change slide before say) </a:t>
            </a:r>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r>
              <a:rPr lang="en-US" dirty="0"/>
              <a:t> - </a:t>
            </a:r>
            <a:r>
              <a:rPr lang="en-US" sz="1800" b="0" i="0" u="none" strike="noStrike" dirty="0">
                <a:solidFill>
                  <a:srgbClr val="101010"/>
                </a:solidFill>
                <a:effectLst/>
                <a:latin typeface="Arial" panose="020B0604020202020204" pitchFamily="34" charset="0"/>
              </a:rPr>
              <a:t>Strategy requires thought, tactics require observation.</a:t>
            </a:r>
          </a:p>
          <a:p>
            <a:br>
              <a:rPr lang="en-US" dirty="0"/>
            </a:b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624247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Katanoisi</a:t>
            </a:r>
            <a:r>
              <a:rPr lang="en-US" dirty="0"/>
              <a:t> </a:t>
            </a:r>
            <a:r>
              <a:rPr lang="en-US" dirty="0" err="1"/>
              <a:t>apaitisewn</a:t>
            </a:r>
            <a:r>
              <a:rPr lang="en-US" dirty="0"/>
              <a:t> me </a:t>
            </a:r>
            <a:r>
              <a:rPr lang="en-US" dirty="0" err="1"/>
              <a:t>ereuna</a:t>
            </a:r>
            <a:r>
              <a:rPr lang="en-US" dirty="0"/>
              <a:t> </a:t>
            </a:r>
            <a:r>
              <a:rPr lang="en-US" dirty="0" err="1"/>
              <a:t>diathesimwn</a:t>
            </a:r>
            <a:r>
              <a:rPr lang="en-US" dirty="0"/>
              <a:t> </a:t>
            </a:r>
            <a:r>
              <a:rPr lang="en-US" dirty="0" err="1"/>
              <a:t>ergaliwn</a:t>
            </a:r>
            <a:endParaRPr lang="en-US" dirty="0"/>
          </a:p>
          <a:p>
            <a:endParaRPr lang="en-US" dirty="0"/>
          </a:p>
          <a:p>
            <a:r>
              <a:rPr lang="en-US" strike="sngStrike" dirty="0"/>
              <a:t>Say about UE etc. like doc slides</a:t>
            </a:r>
          </a:p>
          <a:p>
            <a:endParaRPr lang="en-US" dirty="0"/>
          </a:p>
          <a:p>
            <a:r>
              <a:rPr lang="en-US" dirty="0" err="1"/>
              <a:t>Poies</a:t>
            </a:r>
            <a:r>
              <a:rPr lang="en-US" dirty="0"/>
              <a:t> </a:t>
            </a:r>
            <a:r>
              <a:rPr lang="en-US" dirty="0" err="1"/>
              <a:t>ine</a:t>
            </a:r>
            <a:r>
              <a:rPr lang="en-US" dirty="0"/>
              <a:t> oi </a:t>
            </a:r>
            <a:r>
              <a:rPr lang="en-US" dirty="0" err="1"/>
              <a:t>basikes</a:t>
            </a:r>
            <a:r>
              <a:rPr lang="en-US" dirty="0"/>
              <a:t> </a:t>
            </a:r>
            <a:r>
              <a:rPr lang="en-US" dirty="0" err="1"/>
              <a:t>apaitisis</a:t>
            </a:r>
            <a:r>
              <a:rPr lang="en-US" dirty="0"/>
              <a:t> </a:t>
            </a:r>
            <a:r>
              <a:rPr lang="en-US" dirty="0" err="1"/>
              <a:t>diekparaiwsis</a:t>
            </a:r>
            <a:r>
              <a:rPr lang="en-US" dirty="0"/>
              <a:t> </a:t>
            </a:r>
            <a:r>
              <a:rPr lang="en-US" dirty="0" err="1"/>
              <a:t>enos</a:t>
            </a:r>
            <a:r>
              <a:rPr lang="en-US" dirty="0"/>
              <a:t> project? </a:t>
            </a:r>
            <a:r>
              <a:rPr lang="en-US" dirty="0" err="1"/>
              <a:t>Ksekinontas</a:t>
            </a:r>
            <a:r>
              <a:rPr lang="en-US" dirty="0"/>
              <a:t> </a:t>
            </a:r>
            <a:r>
              <a:rPr lang="en-US" dirty="0" err="1"/>
              <a:t>kanontas</a:t>
            </a:r>
            <a:r>
              <a:rPr lang="en-US" dirty="0"/>
              <a:t> </a:t>
            </a:r>
            <a:r>
              <a:rPr lang="en-US" dirty="0" err="1"/>
              <a:t>ereuna</a:t>
            </a:r>
            <a:r>
              <a:rPr lang="en-US" dirty="0"/>
              <a:t> </a:t>
            </a:r>
            <a:r>
              <a:rPr lang="en-US" dirty="0" err="1"/>
              <a:t>sta</a:t>
            </a:r>
            <a:r>
              <a:rPr lang="en-US" dirty="0"/>
              <a:t> </a:t>
            </a:r>
            <a:r>
              <a:rPr lang="en-US" dirty="0" err="1"/>
              <a:t>ergalia</a:t>
            </a:r>
            <a:r>
              <a:rPr lang="en-US" dirty="0"/>
              <a:t> </a:t>
            </a:r>
            <a:r>
              <a:rPr lang="en-US" dirty="0" err="1"/>
              <a:t>pu</a:t>
            </a:r>
            <a:r>
              <a:rPr lang="en-US" dirty="0"/>
              <a:t> iparxoun kai poio </a:t>
            </a:r>
            <a:r>
              <a:rPr lang="en-US" dirty="0" err="1"/>
              <a:t>ofeli</a:t>
            </a:r>
            <a:r>
              <a:rPr lang="en-US" dirty="0"/>
              <a:t> </a:t>
            </a:r>
            <a:r>
              <a:rPr lang="en-US" dirty="0" err="1"/>
              <a:t>perisotero</a:t>
            </a:r>
            <a:r>
              <a:rPr lang="en-US" dirty="0"/>
              <a:t> </a:t>
            </a:r>
            <a:r>
              <a:rPr lang="en-US" dirty="0" err="1"/>
              <a:t>gia</a:t>
            </a:r>
            <a:r>
              <a:rPr lang="en-US" dirty="0"/>
              <a:t> tin </a:t>
            </a:r>
            <a:r>
              <a:rPr lang="en-US" dirty="0" err="1"/>
              <a:t>sigkekrimeni</a:t>
            </a:r>
            <a:r>
              <a:rPr lang="en-US" dirty="0"/>
              <a:t> doulia </a:t>
            </a:r>
            <a:r>
              <a:rPr lang="en-US" dirty="0" err="1"/>
              <a:t>simfwna</a:t>
            </a:r>
            <a:r>
              <a:rPr lang="en-US" dirty="0"/>
              <a:t> me tis </a:t>
            </a:r>
            <a:r>
              <a:rPr lang="en-US" dirty="0" err="1"/>
              <a:t>diantotites</a:t>
            </a:r>
            <a:r>
              <a:rPr lang="en-US" dirty="0"/>
              <a:t>, stability </a:t>
            </a:r>
            <a:r>
              <a:rPr lang="en-US" dirty="0" err="1"/>
              <a:t>tou</a:t>
            </a:r>
            <a:r>
              <a:rPr lang="en-US" dirty="0"/>
              <a:t> </a:t>
            </a:r>
            <a:r>
              <a:rPr lang="en-US" dirty="0" err="1"/>
              <a:t>ergaliou</a:t>
            </a:r>
            <a:r>
              <a:rPr lang="en-US" dirty="0"/>
              <a:t>, community (help, tutorials), streamlined workflow </a:t>
            </a:r>
            <a:r>
              <a:rPr lang="en-US" dirty="0" err="1"/>
              <a:t>gia</a:t>
            </a:r>
            <a:r>
              <a:rPr lang="en-US" dirty="0"/>
              <a:t> ton </a:t>
            </a:r>
            <a:r>
              <a:rPr lang="en-US" dirty="0" err="1"/>
              <a:t>xrhsth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a:t>
            </a:r>
            <a:r>
              <a:rPr lang="en-US" dirty="0" err="1"/>
              <a:t>parelthon</a:t>
            </a:r>
            <a:r>
              <a:rPr lang="en-US" dirty="0"/>
              <a:t> o </a:t>
            </a:r>
            <a:r>
              <a:rPr lang="en-US" dirty="0" err="1"/>
              <a:t>paradosiakos</a:t>
            </a:r>
            <a:r>
              <a:rPr lang="en-US" dirty="0"/>
              <a:t> </a:t>
            </a:r>
            <a:r>
              <a:rPr lang="en-US" dirty="0" err="1"/>
              <a:t>tropos</a:t>
            </a:r>
            <a:r>
              <a:rPr lang="en-US" dirty="0"/>
              <a:t> rendering se </a:t>
            </a:r>
            <a:r>
              <a:rPr lang="en-US" dirty="0" err="1"/>
              <a:t>epoxes</a:t>
            </a:r>
            <a:r>
              <a:rPr lang="en-US" dirty="0"/>
              <a:t> 1990 ray cast</a:t>
            </a:r>
          </a:p>
          <a:p>
            <a:endParaRPr lang="en-US" sz="1800" dirty="0">
              <a:effectLst/>
              <a:latin typeface="Arial" panose="020B0604020202020204" pitchFamily="34" charset="0"/>
              <a:ea typeface="Calibri" panose="020F0502020204030204" pitchFamily="34" charset="0"/>
            </a:endParaRPr>
          </a:p>
          <a:p>
            <a:r>
              <a:rPr lang="en-US" sz="1800" dirty="0" err="1">
                <a:effectLst/>
                <a:latin typeface="Arial" panose="020B0604020202020204" pitchFamily="34" charset="0"/>
                <a:ea typeface="Calibri" panose="020F0502020204030204" pitchFamily="34" charset="0"/>
              </a:rPr>
              <a:t>Paixnidia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opws</a:t>
            </a:r>
            <a:r>
              <a:rPr lang="en-US" sz="1800" dirty="0">
                <a:effectLst/>
                <a:latin typeface="Arial" panose="020B0604020202020204" pitchFamily="34" charset="0"/>
                <a:ea typeface="Calibri" panose="020F0502020204030204" pitchFamily="34" charset="0"/>
              </a:rPr>
              <a:t> Doom, Quake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90 </a:t>
            </a:r>
            <a:r>
              <a:rPr lang="en-US" sz="1800" dirty="0" err="1">
                <a:effectLst/>
                <a:latin typeface="Arial" panose="020B0604020202020204" pitchFamily="34" charset="0"/>
                <a:ea typeface="Calibri" panose="020F0502020204030204" pitchFamily="34" charset="0"/>
              </a:rPr>
              <a:t>moirwn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gwnies</a:t>
            </a:r>
            <a:r>
              <a:rPr lang="en-US" sz="1800" dirty="0">
                <a:effectLst/>
                <a:latin typeface="Arial" panose="020B0604020202020204" pitchFamily="34" charset="0"/>
                <a:ea typeface="Calibri" panose="020F0502020204030204" pitchFamily="34" charset="0"/>
              </a:rPr>
              <a:t> oi walls me to ceiling kai floor ton “3D Object”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stin </a:t>
            </a:r>
            <a:r>
              <a:rPr lang="en-US" sz="1800" dirty="0" err="1">
                <a:effectLst/>
                <a:latin typeface="Arial" panose="020B0604020202020204" pitchFamily="34" charset="0"/>
                <a:ea typeface="Calibri" panose="020F0502020204030204" pitchFamily="34" charset="0"/>
              </a:rPr>
              <a:t>ousia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kathara</a:t>
            </a:r>
            <a:r>
              <a:rPr lang="en-US" sz="1800" dirty="0">
                <a:effectLst/>
                <a:latin typeface="Arial" panose="020B0604020202020204" pitchFamily="34" charset="0"/>
                <a:ea typeface="Calibri" panose="020F0502020204030204" pitchFamily="34" charset="0"/>
              </a:rPr>
              <a:t> 2D kai </a:t>
            </a:r>
            <a:r>
              <a:rPr lang="en-US" sz="1800" dirty="0" err="1">
                <a:effectLst/>
                <a:latin typeface="Arial" panose="020B0604020202020204" pitchFamily="34" charset="0"/>
                <a:ea typeface="Calibri" panose="020F0502020204030204" pitchFamily="34" charset="0"/>
              </a:rPr>
              <a:t>dimiourgouses</a:t>
            </a:r>
            <a:r>
              <a:rPr lang="en-US" sz="1800" dirty="0">
                <a:effectLst/>
                <a:latin typeface="Arial" panose="020B0604020202020204" pitchFamily="34" charset="0"/>
                <a:ea typeface="Calibri" panose="020F0502020204030204" pitchFamily="34" charset="0"/>
              </a:rPr>
              <a:t> apo to 2D Plane Projection </a:t>
            </a:r>
            <a:r>
              <a:rPr lang="en-US" sz="1800" dirty="0" err="1">
                <a:effectLst/>
                <a:latin typeface="Arial" panose="020B0604020202020204" pitchFamily="34" charset="0"/>
                <a:ea typeface="Calibri" panose="020F0502020204030204" pitchFamily="34" charset="0"/>
              </a:rPr>
              <a:t>ena</a:t>
            </a:r>
            <a:r>
              <a:rPr lang="en-US" sz="1800" dirty="0">
                <a:effectLst/>
                <a:latin typeface="Arial" panose="020B0604020202020204" pitchFamily="34" charset="0"/>
                <a:ea typeface="Calibri" panose="020F0502020204030204" pitchFamily="34" charset="0"/>
              </a:rPr>
              <a:t> 3D </a:t>
            </a:r>
            <a:r>
              <a:rPr lang="en-US" sz="1800" dirty="0" err="1">
                <a:effectLst/>
                <a:latin typeface="Arial" panose="020B0604020202020204" pitchFamily="34" charset="0"/>
                <a:ea typeface="Calibri" panose="020F0502020204030204" pitchFamily="34" charset="0"/>
              </a:rPr>
              <a:t>enviroment</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879303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ekei</a:t>
            </a:r>
            <a:r>
              <a:rPr lang="en-US" strike="sngStrike" dirty="0"/>
              <a:t> </a:t>
            </a:r>
            <a:r>
              <a:rPr lang="en-US" strike="sngStrike" dirty="0" err="1"/>
              <a:t>edw</a:t>
            </a:r>
            <a:r>
              <a:rPr lang="en-US" strike="sngStrike" dirty="0"/>
              <a:t> (proigoumeno </a:t>
            </a:r>
            <a:r>
              <a:rPr lang="en-US" strike="sngStrike" dirty="0" err="1"/>
              <a:t>eikona</a:t>
            </a:r>
            <a:r>
              <a:rPr lang="en-US" strike="sngStrike" dirty="0"/>
              <a:t> se </a:t>
            </a:r>
            <a:r>
              <a:rPr lang="en-US" strike="sngStrike" dirty="0" err="1"/>
              <a:t>autin</a:t>
            </a:r>
            <a:r>
              <a:rPr lang="en-US" strike="sngStrike" dirty="0"/>
              <a:t>)</a:t>
            </a:r>
          </a:p>
          <a:p>
            <a:endParaRPr lang="en-US" dirty="0"/>
          </a:p>
          <a:p>
            <a:r>
              <a:rPr lang="en-US" dirty="0"/>
              <a:t>Pleon </a:t>
            </a:r>
            <a:r>
              <a:rPr lang="en-US" dirty="0" err="1"/>
              <a:t>exoume</a:t>
            </a:r>
            <a:r>
              <a:rPr lang="en-US" dirty="0"/>
              <a:t> Ray Tracing me </a:t>
            </a:r>
            <a:r>
              <a:rPr lang="en-US" dirty="0" err="1"/>
              <a:t>perisotera</a:t>
            </a:r>
            <a:r>
              <a:rPr lang="en-US" dirty="0"/>
              <a:t> rays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strike="sngStrike" dirty="0">
                <a:effectLst/>
                <a:latin typeface="Arial" panose="020B0604020202020204" pitchFamily="34" charset="0"/>
                <a:ea typeface="Calibri" panose="020F0502020204030204" pitchFamily="34" charset="0"/>
              </a:rPr>
              <a:t>Όπως το </a:t>
            </a:r>
            <a:r>
              <a:rPr lang="el-GR" sz="1200" strike="sngStrike" dirty="0" err="1">
                <a:effectLst/>
                <a:latin typeface="Arial" panose="020B0604020202020204" pitchFamily="34" charset="0"/>
                <a:ea typeface="Calibri" panose="020F0502020204030204" pitchFamily="34" charset="0"/>
              </a:rPr>
              <a:t>ray-casting</a:t>
            </a:r>
            <a:r>
              <a:rPr lang="el-GR" sz="1200" strike="sngStrike" dirty="0">
                <a:effectLst/>
                <a:latin typeface="Arial" panose="020B0604020202020204" pitchFamily="34" charset="0"/>
                <a:ea typeface="Calibri" panose="020F0502020204030204" pitchFamily="34" charset="0"/>
              </a:rPr>
              <a:t>, το </a:t>
            </a:r>
            <a:r>
              <a:rPr lang="el-GR" sz="1200" strike="sngStrike" dirty="0" err="1">
                <a:effectLst/>
                <a:latin typeface="Arial" panose="020B0604020202020204" pitchFamily="34" charset="0"/>
                <a:ea typeface="Calibri" panose="020F0502020204030204" pitchFamily="34" charset="0"/>
              </a:rPr>
              <a:t>ray-tracing</a:t>
            </a:r>
            <a:r>
              <a:rPr lang="el-GR" sz="1200" strike="sngStrike" dirty="0">
                <a:effectLst/>
                <a:latin typeface="Arial" panose="020B0604020202020204" pitchFamily="34" charset="0"/>
                <a:ea typeface="Calibri" panose="020F0502020204030204" pitchFamily="34" charset="0"/>
              </a:rPr>
              <a:t> καθορίζει την ορατότητα των επιφανειών ανιχνεύοντας φανταστικές ακτίνες φωτός από το μάτι του θεατή στο αντικείμενο στη σκηνή με διαφορά στη μαθηματική υπολογιστική εξίσωση. Αυτό που δημιουργείτε είναι</a:t>
            </a:r>
            <a:r>
              <a:rPr lang="en-US" sz="1200" strike="sngStrike" dirty="0">
                <a:effectLst/>
                <a:latin typeface="Arial" panose="020B0604020202020204" pitchFamily="34" charset="0"/>
                <a:ea typeface="Calibri" panose="020F0502020204030204" pitchFamily="34" charset="0"/>
              </a:rPr>
              <a:t> 3D projection based on 2D plane (image)</a:t>
            </a:r>
            <a:endParaRPr lang="en-US" strike="sngStrike"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Unreal engine </a:t>
            </a:r>
            <a:r>
              <a:rPr lang="en-US" dirty="0" err="1"/>
              <a:t>ine</a:t>
            </a:r>
            <a:r>
              <a:rPr lang="en-US" dirty="0"/>
              <a:t> source available </a:t>
            </a:r>
            <a:r>
              <a:rPr lang="en-US" dirty="0" err="1"/>
              <a:t>alla</a:t>
            </a:r>
            <a:r>
              <a:rPr lang="en-US" dirty="0"/>
              <a:t> </a:t>
            </a:r>
            <a:r>
              <a:rPr lang="en-US" dirty="0" err="1"/>
              <a:t>oxi</a:t>
            </a:r>
            <a:r>
              <a:rPr lang="en-US" dirty="0"/>
              <a:t> open source kai </a:t>
            </a:r>
            <a:r>
              <a:rPr lang="en-US" dirty="0" err="1"/>
              <a:t>iparxi</a:t>
            </a:r>
            <a:r>
              <a:rPr lang="en-US" dirty="0"/>
              <a:t> meta apo registration </a:t>
            </a:r>
            <a:r>
              <a:rPr lang="en-US" dirty="0" err="1"/>
              <a:t>sto</a:t>
            </a:r>
            <a:r>
              <a:rPr lang="en-US" dirty="0"/>
              <a:t> GitHub </a:t>
            </a:r>
            <a:r>
              <a:rPr lang="en-US" dirty="0" err="1"/>
              <a:t>ws</a:t>
            </a:r>
            <a:r>
              <a:rPr lang="en-US" dirty="0"/>
              <a:t> Unreal Developer</a:t>
            </a:r>
          </a:p>
          <a:p>
            <a:endParaRPr lang="en-US" dirty="0"/>
          </a:p>
          <a:p>
            <a:r>
              <a:rPr lang="en-US" dirty="0"/>
              <a:t>Fisika </a:t>
            </a:r>
            <a:r>
              <a:rPr lang="en-US" dirty="0" err="1"/>
              <a:t>kathe</a:t>
            </a:r>
            <a:r>
              <a:rPr lang="en-US" dirty="0"/>
              <a:t> </a:t>
            </a:r>
            <a:r>
              <a:rPr lang="en-US" dirty="0" err="1"/>
              <a:t>ergalio</a:t>
            </a:r>
            <a:r>
              <a:rPr lang="en-US" dirty="0"/>
              <a:t> </a:t>
            </a:r>
            <a:r>
              <a:rPr lang="en-US" dirty="0" err="1"/>
              <a:t>exi</a:t>
            </a:r>
            <a:r>
              <a:rPr lang="en-US" dirty="0"/>
              <a:t> ta plus kai minus se </a:t>
            </a:r>
            <a:r>
              <a:rPr lang="en-US" dirty="0" err="1"/>
              <a:t>sigkekrimena</a:t>
            </a:r>
            <a:r>
              <a:rPr lang="en-US" dirty="0"/>
              <a:t> topics </a:t>
            </a:r>
            <a:r>
              <a:rPr lang="en-US" dirty="0" err="1"/>
              <a:t>analoga</a:t>
            </a:r>
            <a:r>
              <a:rPr lang="en-US" dirty="0"/>
              <a:t> </a:t>
            </a:r>
            <a:r>
              <a:rPr lang="en-US" dirty="0" err="1"/>
              <a:t>pu</a:t>
            </a:r>
            <a:r>
              <a:rPr lang="en-US" dirty="0"/>
              <a:t> </a:t>
            </a:r>
            <a:r>
              <a:rPr lang="en-US" dirty="0" err="1"/>
              <a:t>ine</a:t>
            </a:r>
            <a:r>
              <a:rPr lang="en-US" dirty="0"/>
              <a:t> </a:t>
            </a:r>
            <a:r>
              <a:rPr lang="en-US" dirty="0" err="1"/>
              <a:t>pio</a:t>
            </a:r>
            <a:r>
              <a:rPr lang="en-US" dirty="0"/>
              <a:t> </a:t>
            </a:r>
            <a:r>
              <a:rPr lang="en-US" dirty="0" err="1"/>
              <a:t>dinato</a:t>
            </a:r>
            <a:r>
              <a:rPr lang="en-US" dirty="0"/>
              <a:t> </a:t>
            </a:r>
            <a:r>
              <a:rPr lang="en-US" dirty="0" err="1"/>
              <a:t>diladi</a:t>
            </a:r>
            <a:r>
              <a:rPr lang="en-US" dirty="0"/>
              <a:t> </a:t>
            </a:r>
            <a:r>
              <a:rPr lang="en-US" dirty="0" err="1"/>
              <a:t>pu</a:t>
            </a:r>
            <a:r>
              <a:rPr lang="en-US" dirty="0"/>
              <a:t> </a:t>
            </a:r>
            <a:r>
              <a:rPr lang="en-US" dirty="0" err="1"/>
              <a:t>exi</a:t>
            </a:r>
            <a:r>
              <a:rPr lang="en-US" dirty="0"/>
              <a:t> I </a:t>
            </a:r>
            <a:r>
              <a:rPr lang="en-US" dirty="0" err="1"/>
              <a:t>omada</a:t>
            </a:r>
            <a:r>
              <a:rPr lang="en-US" dirty="0"/>
              <a:t> </a:t>
            </a:r>
            <a:r>
              <a:rPr lang="en-US" dirty="0" err="1"/>
              <a:t>anaptiksis</a:t>
            </a:r>
            <a:r>
              <a:rPr lang="en-US" dirty="0"/>
              <a:t> </a:t>
            </a:r>
            <a:r>
              <a:rPr lang="en-US" dirty="0" err="1"/>
              <a:t>epikentrwthi</a:t>
            </a:r>
            <a:r>
              <a:rPr lang="en-US" dirty="0"/>
              <a:t> </a:t>
            </a:r>
            <a:r>
              <a:rPr lang="en-US" dirty="0" err="1"/>
              <a:t>sto</a:t>
            </a:r>
            <a:r>
              <a:rPr lang="en-US" dirty="0"/>
              <a:t> </a:t>
            </a:r>
            <a:r>
              <a:rPr lang="en-US" dirty="0" err="1"/>
              <a:t>na</a:t>
            </a:r>
            <a:r>
              <a:rPr lang="en-US" dirty="0"/>
              <a:t> </a:t>
            </a:r>
            <a:r>
              <a:rPr lang="en-US" dirty="0" err="1"/>
              <a:t>prosferi</a:t>
            </a:r>
            <a:r>
              <a:rPr lang="en-US" dirty="0"/>
              <a:t> </a:t>
            </a:r>
            <a:r>
              <a:rPr lang="en-US" dirty="0" err="1"/>
              <a:t>xaraktiristika</a:t>
            </a:r>
            <a:r>
              <a:rPr lang="en-US" dirty="0"/>
              <a:t> </a:t>
            </a:r>
            <a:r>
              <a:rPr lang="en-US" dirty="0" err="1"/>
              <a:t>omos</a:t>
            </a:r>
            <a:r>
              <a:rPr lang="en-US" dirty="0"/>
              <a:t> auto </a:t>
            </a:r>
            <a:r>
              <a:rPr lang="en-US" dirty="0" err="1"/>
              <a:t>ine</a:t>
            </a:r>
            <a:r>
              <a:rPr lang="en-US" dirty="0"/>
              <a:t> </a:t>
            </a:r>
            <a:r>
              <a:rPr lang="en-US" dirty="0" err="1"/>
              <a:t>analogo</a:t>
            </a:r>
            <a:r>
              <a:rPr lang="en-US" dirty="0"/>
              <a:t> kai me to marketing target</a:t>
            </a:r>
          </a:p>
          <a:p>
            <a:endParaRPr lang="en-US" dirty="0"/>
          </a:p>
          <a:p>
            <a:r>
              <a:rPr lang="en-US" dirty="0"/>
              <a:t>I </a:t>
            </a:r>
            <a:r>
              <a:rPr lang="en-US" dirty="0" err="1"/>
              <a:t>pliopsifia</a:t>
            </a:r>
            <a:r>
              <a:rPr lang="en-US" dirty="0"/>
              <a:t> ton </a:t>
            </a:r>
            <a:r>
              <a:rPr lang="en-US" dirty="0" err="1"/>
              <a:t>koloson</a:t>
            </a:r>
            <a:r>
              <a:rPr lang="en-US" dirty="0"/>
              <a:t> AAA studio pleon </a:t>
            </a:r>
            <a:r>
              <a:rPr lang="en-US" dirty="0" err="1"/>
              <a:t>xrisimopoioun</a:t>
            </a:r>
            <a:r>
              <a:rPr lang="en-US" dirty="0"/>
              <a:t> </a:t>
            </a:r>
            <a:r>
              <a:rPr lang="en-US" dirty="0" err="1"/>
              <a:t>gia</a:t>
            </a:r>
            <a:r>
              <a:rPr lang="en-US" dirty="0"/>
              <a:t> next gen games Unreal Engine 5</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Ray Tracing (=lorem=(1))</a:t>
            </a:r>
          </a:p>
          <a:p>
            <a:endParaRPr lang="en-US" dirty="0"/>
          </a:p>
          <a:p>
            <a:endParaRPr lang="en-US" dirty="0"/>
          </a:p>
          <a:p>
            <a:r>
              <a:rPr lang="en-US" dirty="0"/>
              <a:t>I Unreal Engine </a:t>
            </a:r>
            <a:r>
              <a:rPr lang="en-US" dirty="0" err="1"/>
              <a:t>prosferi</a:t>
            </a:r>
            <a:endParaRPr lang="en-US" dirty="0"/>
          </a:p>
          <a:p>
            <a:endParaRPr lang="en-US" dirty="0"/>
          </a:p>
          <a:p>
            <a:r>
              <a:rPr lang="en-US" dirty="0"/>
              <a:t>Virtualized geometry </a:t>
            </a:r>
            <a:r>
              <a:rPr lang="en-US" dirty="0" err="1"/>
              <a:t>ine</a:t>
            </a:r>
            <a:r>
              <a:rPr lang="en-US" dirty="0"/>
              <a:t> I </a:t>
            </a:r>
            <a:r>
              <a:rPr lang="en-US" dirty="0" err="1"/>
              <a:t>dinatotita</a:t>
            </a:r>
            <a:r>
              <a:rPr lang="en-US" dirty="0"/>
              <a:t> </a:t>
            </a:r>
            <a:r>
              <a:rPr lang="en-US" dirty="0" err="1"/>
              <a:t>dimiourgias</a:t>
            </a:r>
            <a:r>
              <a:rPr lang="en-US" dirty="0"/>
              <a:t> film quality 3D asset kai </a:t>
            </a:r>
            <a:r>
              <a:rPr lang="en-US" dirty="0" err="1"/>
              <a:t>tautoxrona</a:t>
            </a:r>
            <a:r>
              <a:rPr lang="en-US" dirty="0"/>
              <a:t> compatible me real time render apo game engine </a:t>
            </a:r>
            <a:r>
              <a:rPr lang="en-US" dirty="0" err="1"/>
              <a:t>xwris</a:t>
            </a:r>
            <a:r>
              <a:rPr lang="en-US" dirty="0"/>
              <a:t> tin </a:t>
            </a:r>
            <a:r>
              <a:rPr lang="en-US" dirty="0" err="1"/>
              <a:t>anagki</a:t>
            </a:r>
            <a:r>
              <a:rPr lang="en-US" dirty="0"/>
              <a:t> </a:t>
            </a:r>
            <a:r>
              <a:rPr lang="en-US" dirty="0" err="1"/>
              <a:t>gia</a:t>
            </a:r>
            <a:r>
              <a:rPr lang="en-US" dirty="0"/>
              <a:t> </a:t>
            </a:r>
            <a:r>
              <a:rPr lang="en-US" dirty="0" err="1"/>
              <a:t>meiwsi</a:t>
            </a:r>
            <a:r>
              <a:rPr lang="en-US" dirty="0"/>
              <a:t> </a:t>
            </a:r>
            <a:r>
              <a:rPr lang="en-US" dirty="0" err="1"/>
              <a:t>poiotitas</a:t>
            </a:r>
            <a:r>
              <a:rPr lang="en-US" dirty="0"/>
              <a:t> </a:t>
            </a:r>
            <a:r>
              <a:rPr lang="en-US" dirty="0" err="1"/>
              <a:t>wste</a:t>
            </a:r>
            <a:r>
              <a:rPr lang="en-US" dirty="0"/>
              <a:t> </a:t>
            </a:r>
            <a:r>
              <a:rPr lang="en-US" dirty="0" err="1"/>
              <a:t>na</a:t>
            </a:r>
            <a:r>
              <a:rPr lang="en-US" dirty="0"/>
              <a:t> </a:t>
            </a:r>
            <a:r>
              <a:rPr lang="en-US" dirty="0" err="1"/>
              <a:t>mporesi</a:t>
            </a:r>
            <a:r>
              <a:rPr lang="en-US" dirty="0"/>
              <a:t> </a:t>
            </a:r>
            <a:r>
              <a:rPr lang="en-US" dirty="0" err="1"/>
              <a:t>mia</a:t>
            </a:r>
            <a:r>
              <a:rPr lang="en-US" dirty="0"/>
              <a:t> real time engine </a:t>
            </a:r>
            <a:r>
              <a:rPr lang="en-US" dirty="0" err="1"/>
              <a:t>na</a:t>
            </a:r>
            <a:r>
              <a:rPr lang="en-US" dirty="0"/>
              <a:t> ta </a:t>
            </a:r>
            <a:r>
              <a:rPr lang="en-US" dirty="0" err="1"/>
              <a:t>rendari</a:t>
            </a:r>
            <a:r>
              <a:rPr lang="en-US" dirty="0"/>
              <a:t> se </a:t>
            </a:r>
            <a:r>
              <a:rPr lang="en-US" dirty="0" err="1"/>
              <a:t>sigkrisi</a:t>
            </a:r>
            <a:r>
              <a:rPr lang="en-US" dirty="0"/>
              <a:t> me to offline rendering </a:t>
            </a:r>
            <a:r>
              <a:rPr lang="en-US" dirty="0" err="1"/>
              <a:t>pu</a:t>
            </a:r>
            <a:r>
              <a:rPr lang="en-US" dirty="0"/>
              <a:t> </a:t>
            </a:r>
            <a:r>
              <a:rPr lang="en-US" dirty="0" err="1"/>
              <a:t>ine</a:t>
            </a:r>
            <a:r>
              <a:rPr lang="en-US" dirty="0"/>
              <a:t> I film industry</a:t>
            </a:r>
          </a:p>
          <a:p>
            <a:endParaRPr lang="en-US" dirty="0"/>
          </a:p>
          <a:p>
            <a:r>
              <a:rPr lang="en-US" dirty="0"/>
              <a:t>Global illumination an kai </a:t>
            </a:r>
            <a:r>
              <a:rPr lang="en-US" dirty="0" err="1"/>
              <a:t>akougetai</a:t>
            </a:r>
            <a:r>
              <a:rPr lang="en-US" dirty="0"/>
              <a:t> </a:t>
            </a:r>
            <a:r>
              <a:rPr lang="en-US" dirty="0" err="1"/>
              <a:t>kati</a:t>
            </a:r>
            <a:r>
              <a:rPr lang="en-US" dirty="0"/>
              <a:t> </a:t>
            </a:r>
            <a:r>
              <a:rPr lang="en-US" dirty="0" err="1"/>
              <a:t>pu</a:t>
            </a:r>
            <a:r>
              <a:rPr lang="en-US" dirty="0"/>
              <a:t> </a:t>
            </a:r>
            <a:r>
              <a:rPr lang="en-US" dirty="0" err="1"/>
              <a:t>tha</a:t>
            </a:r>
            <a:r>
              <a:rPr lang="en-US" dirty="0"/>
              <a:t> </a:t>
            </a:r>
            <a:r>
              <a:rPr lang="en-US" dirty="0" err="1"/>
              <a:t>prepe</a:t>
            </a:r>
            <a:r>
              <a:rPr lang="en-US" dirty="0"/>
              <a:t> </a:t>
            </a:r>
            <a:r>
              <a:rPr lang="en-US" dirty="0" err="1"/>
              <a:t>na</a:t>
            </a:r>
            <a:r>
              <a:rPr lang="en-US" dirty="0"/>
              <a:t> </a:t>
            </a:r>
            <a:r>
              <a:rPr lang="en-US" dirty="0" err="1"/>
              <a:t>simbainei</a:t>
            </a:r>
            <a:r>
              <a:rPr lang="en-US" dirty="0"/>
              <a:t> </a:t>
            </a:r>
            <a:r>
              <a:rPr lang="en-US" dirty="0" err="1"/>
              <a:t>edw</a:t>
            </a:r>
            <a:r>
              <a:rPr lang="en-US" dirty="0"/>
              <a:t> kai </a:t>
            </a:r>
            <a:r>
              <a:rPr lang="en-US" dirty="0" err="1"/>
              <a:t>xronia</a:t>
            </a:r>
            <a:r>
              <a:rPr lang="en-US" dirty="0"/>
              <a:t> </a:t>
            </a:r>
            <a:r>
              <a:rPr lang="en-US" dirty="0" err="1"/>
              <a:t>molis</a:t>
            </a:r>
            <a:r>
              <a:rPr lang="en-US" dirty="0"/>
              <a:t> </a:t>
            </a:r>
            <a:r>
              <a:rPr lang="en-US" dirty="0" err="1"/>
              <a:t>twra</a:t>
            </a:r>
            <a:r>
              <a:rPr lang="en-US" dirty="0"/>
              <a:t> </a:t>
            </a:r>
            <a:r>
              <a:rPr lang="en-US" dirty="0" err="1"/>
              <a:t>katorthwthike</a:t>
            </a:r>
            <a:r>
              <a:rPr lang="en-US" dirty="0"/>
              <a:t> </a:t>
            </a:r>
            <a:r>
              <a:rPr lang="en-US" dirty="0" err="1"/>
              <a:t>auti</a:t>
            </a:r>
            <a:r>
              <a:rPr lang="en-US" dirty="0"/>
              <a:t> I </a:t>
            </a:r>
            <a:r>
              <a:rPr lang="en-US" dirty="0" err="1"/>
              <a:t>dinatotita</a:t>
            </a:r>
            <a:r>
              <a:rPr lang="en-US" dirty="0"/>
              <a:t> </a:t>
            </a:r>
            <a:r>
              <a:rPr lang="en-US" dirty="0" err="1"/>
              <a:t>diladi</a:t>
            </a:r>
            <a:r>
              <a:rPr lang="en-US" dirty="0"/>
              <a:t> </a:t>
            </a:r>
            <a:r>
              <a:rPr lang="en-US" dirty="0" err="1"/>
              <a:t>prosomoiwsi</a:t>
            </a:r>
            <a:r>
              <a:rPr lang="en-US" dirty="0"/>
              <a:t> </a:t>
            </a:r>
            <a:r>
              <a:rPr lang="en-US" dirty="0" err="1"/>
              <a:t>enos</a:t>
            </a:r>
            <a:r>
              <a:rPr lang="en-US" dirty="0"/>
              <a:t> </a:t>
            </a:r>
            <a:r>
              <a:rPr lang="en-US" dirty="0" err="1"/>
              <a:t>fws</a:t>
            </a:r>
            <a:r>
              <a:rPr lang="en-US" dirty="0"/>
              <a:t> real time </a:t>
            </a:r>
            <a:r>
              <a:rPr lang="en-US" dirty="0" err="1"/>
              <a:t>mazi</a:t>
            </a:r>
            <a:r>
              <a:rPr lang="en-US" dirty="0"/>
              <a:t> me ta bounce light</a:t>
            </a:r>
          </a:p>
          <a:p>
            <a:endParaRPr lang="en-US" dirty="0"/>
          </a:p>
          <a:p>
            <a:r>
              <a:rPr lang="en-US" dirty="0" err="1"/>
              <a:t>Quixel</a:t>
            </a:r>
            <a:r>
              <a:rPr lang="en-US" dirty="0"/>
              <a:t> </a:t>
            </a:r>
            <a:r>
              <a:rPr lang="en-US" dirty="0" err="1"/>
              <a:t>Megascans</a:t>
            </a:r>
            <a:endParaRPr lang="en-US" dirty="0"/>
          </a:p>
          <a:p>
            <a:r>
              <a:rPr lang="en-US" dirty="0"/>
              <a:t>Drag n Drop Assets</a:t>
            </a:r>
          </a:p>
          <a:p>
            <a:r>
              <a:rPr lang="en-US" dirty="0"/>
              <a:t>Easier Workflow</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err="1"/>
              <a:t>Isterisi</a:t>
            </a:r>
            <a:r>
              <a:rPr lang="en-US" dirty="0"/>
              <a:t> se </a:t>
            </a:r>
            <a:r>
              <a:rPr lang="en-US" dirty="0" err="1"/>
              <a:t>autous</a:t>
            </a:r>
            <a:r>
              <a:rPr lang="en-US" dirty="0"/>
              <a:t> </a:t>
            </a:r>
            <a:r>
              <a:rPr lang="en-US" dirty="0" err="1"/>
              <a:t>tous</a:t>
            </a:r>
            <a:r>
              <a:rPr lang="en-US" dirty="0"/>
              <a:t> 2 </a:t>
            </a:r>
            <a:r>
              <a:rPr lang="en-US" dirty="0" err="1"/>
              <a:t>tomis</a:t>
            </a:r>
            <a:r>
              <a:rPr lang="en-US" dirty="0"/>
              <a:t> </a:t>
            </a:r>
            <a:r>
              <a:rPr lang="en-US" dirty="0" err="1"/>
              <a:t>akoma</a:t>
            </a:r>
            <a:r>
              <a:rPr lang="en-US" dirty="0"/>
              <a:t> </a:t>
            </a:r>
            <a:r>
              <a:rPr lang="en-US" dirty="0" err="1"/>
              <a:t>opws</a:t>
            </a:r>
            <a:r>
              <a:rPr lang="en-US" dirty="0"/>
              <a:t> kai </a:t>
            </a:r>
            <a:r>
              <a:rPr lang="en-US" dirty="0" err="1"/>
              <a:t>oles</a:t>
            </a:r>
            <a:r>
              <a:rPr lang="en-US" dirty="0"/>
              <a:t> oi engines logo hardware resources </a:t>
            </a:r>
            <a:r>
              <a:rPr lang="en-US" dirty="0" err="1"/>
              <a:t>idios</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rgbClr val="D5FA68"/>
                </a:solidFill>
                <a:latin typeface="Sora" pitchFamily="2" charset="0"/>
                <a:cs typeface="Sora" pitchFamily="2" charset="0"/>
              </a:rPr>
              <a:t>100% Agnostic/Blur line for Film/Game workflow </a:t>
            </a:r>
            <a:r>
              <a:rPr lang="en-US" sz="1200" b="1" kern="0" dirty="0">
                <a:solidFill>
                  <a:srgbClr val="D5FA68"/>
                </a:solidFill>
                <a:latin typeface="Arial" panose="020B0604020202020204" pitchFamily="34" charset="0"/>
                <a:cs typeface="Sora" pitchFamily="2" charset="0"/>
              </a:rPr>
              <a:t>but not yet for </a:t>
            </a:r>
            <a:r>
              <a:rPr lang="en-US" sz="1200" b="1" kern="0" dirty="0">
                <a:solidFill>
                  <a:srgbClr val="D5FA68"/>
                </a:solidFill>
                <a:latin typeface="Sora" pitchFamily="2" charset="0"/>
                <a:cs typeface="Sora" pitchFamily="2" charset="0"/>
              </a:rPr>
              <a:t>AR/VR</a:t>
            </a:r>
            <a:endParaRPr lang="en-US" dirty="0"/>
          </a:p>
          <a:p>
            <a:r>
              <a:rPr lang="en-US" dirty="0" err="1"/>
              <a:t>Diladi</a:t>
            </a:r>
            <a:r>
              <a:rPr lang="en-US" dirty="0"/>
              <a:t> </a:t>
            </a:r>
            <a:r>
              <a:rPr lang="en-US" dirty="0" err="1"/>
              <a:t>iparxi</a:t>
            </a:r>
            <a:r>
              <a:rPr lang="en-US" dirty="0"/>
              <a:t> </a:t>
            </a:r>
            <a:r>
              <a:rPr lang="en-US" dirty="0" err="1"/>
              <a:t>koino</a:t>
            </a:r>
            <a:r>
              <a:rPr lang="en-US" dirty="0"/>
              <a:t> workflow </a:t>
            </a:r>
            <a:r>
              <a:rPr lang="en-US" dirty="0" err="1"/>
              <a:t>gia</a:t>
            </a:r>
            <a:r>
              <a:rPr lang="en-US" dirty="0"/>
              <a:t> </a:t>
            </a:r>
            <a:r>
              <a:rPr lang="en-US" dirty="0" err="1"/>
              <a:t>na</a:t>
            </a:r>
            <a:r>
              <a:rPr lang="en-US" dirty="0"/>
              <a:t> </a:t>
            </a:r>
            <a:r>
              <a:rPr lang="en-US" dirty="0" err="1"/>
              <a:t>ftiaksis</a:t>
            </a:r>
            <a:r>
              <a:rPr lang="en-US" dirty="0"/>
              <a:t> “</a:t>
            </a:r>
            <a:r>
              <a:rPr lang="en-US" dirty="0" err="1"/>
              <a:t>pragmata</a:t>
            </a:r>
            <a:r>
              <a:rPr lang="en-US" dirty="0"/>
              <a:t> </a:t>
            </a:r>
            <a:r>
              <a:rPr lang="en-US" dirty="0" err="1"/>
              <a:t>alla</a:t>
            </a:r>
            <a:r>
              <a:rPr lang="en-US" dirty="0"/>
              <a:t> den </a:t>
            </a:r>
            <a:r>
              <a:rPr lang="en-US" dirty="0" err="1"/>
              <a:t>ipostirizontai</a:t>
            </a:r>
            <a:r>
              <a:rPr lang="en-US" dirty="0"/>
              <a:t> </a:t>
            </a:r>
            <a:r>
              <a:rPr lang="en-US" dirty="0" err="1"/>
              <a:t>akoma</a:t>
            </a:r>
            <a:r>
              <a:rPr lang="en-US" dirty="0"/>
              <a:t> se AR/VR </a:t>
            </a:r>
            <a:r>
              <a:rPr lang="el-GR" dirty="0"/>
              <a:t>(</a:t>
            </a:r>
            <a:r>
              <a:rPr lang="en-US" dirty="0"/>
              <a:t>mono classico gaming-simulation kai filming </a:t>
            </a:r>
            <a:r>
              <a:rPr lang="en-US" dirty="0" err="1"/>
              <a:t>ekei</a:t>
            </a:r>
            <a:r>
              <a:rPr lang="en-US" dirty="0"/>
              <a:t> </a:t>
            </a:r>
            <a:r>
              <a:rPr lang="en-US" dirty="0" err="1"/>
              <a:t>mporis</a:t>
            </a:r>
            <a:r>
              <a:rPr lang="en-US" dirty="0"/>
              <a: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a:p>
            <a:endParaRPr lang="en-US" dirty="0"/>
          </a:p>
          <a:p>
            <a:r>
              <a:rPr lang="en-US" dirty="0" err="1"/>
              <a:t>Paraitroume</a:t>
            </a:r>
            <a:r>
              <a:rPr lang="en-US" dirty="0"/>
              <a:t> </a:t>
            </a:r>
            <a:r>
              <a:rPr lang="en-US" dirty="0" err="1"/>
              <a:t>kapoia</a:t>
            </a:r>
            <a:r>
              <a:rPr lang="en-US" dirty="0"/>
              <a:t> gameplay mechanics apo </a:t>
            </a:r>
            <a:r>
              <a:rPr lang="en-US" dirty="0" err="1"/>
              <a:t>titlous</a:t>
            </a:r>
            <a:r>
              <a:rPr lang="en-US" dirty="0"/>
              <a:t> </a:t>
            </a:r>
            <a:r>
              <a:rPr lang="en-US" dirty="0" err="1"/>
              <a:t>paixnidiou</a:t>
            </a:r>
            <a:r>
              <a:rPr lang="en-US" dirty="0"/>
              <a:t> </a:t>
            </a:r>
            <a:r>
              <a:rPr lang="en-US" dirty="0" err="1"/>
              <a:t>pu</a:t>
            </a:r>
            <a:r>
              <a:rPr lang="en-US" dirty="0"/>
              <a:t> </a:t>
            </a:r>
            <a:r>
              <a:rPr lang="en-US" dirty="0" err="1"/>
              <a:t>koubaloun</a:t>
            </a:r>
            <a:r>
              <a:rPr lang="en-US" dirty="0"/>
              <a:t> tin </a:t>
            </a:r>
            <a:r>
              <a:rPr lang="en-US" dirty="0" err="1"/>
              <a:t>ennoia</a:t>
            </a:r>
            <a:r>
              <a:rPr lang="en-US" dirty="0"/>
              <a:t> </a:t>
            </a:r>
            <a:r>
              <a:rPr lang="en-US" dirty="0" err="1"/>
              <a:t>tou</a:t>
            </a:r>
            <a:r>
              <a:rPr lang="en-US" dirty="0"/>
              <a:t> metaverse </a:t>
            </a:r>
            <a:r>
              <a:rPr lang="en-US" dirty="0" err="1"/>
              <a:t>en</a:t>
            </a:r>
            <a:r>
              <a:rPr lang="en-US" dirty="0"/>
              <a:t> </a:t>
            </a:r>
            <a:r>
              <a:rPr lang="en-US" dirty="0" err="1"/>
              <a:t>meroi</a:t>
            </a:r>
            <a:r>
              <a:rPr lang="en-US" dirty="0"/>
              <a:t> </a:t>
            </a:r>
            <a:r>
              <a:rPr lang="en-US" strike="sngStrike" dirty="0"/>
              <a:t>(apo ta </a:t>
            </a:r>
            <a:r>
              <a:rPr lang="en-US" strike="sngStrike" dirty="0" err="1"/>
              <a:t>polla</a:t>
            </a:r>
            <a:r>
              <a:rPr lang="en-US" strike="sngStrike" dirty="0"/>
              <a:t> </a:t>
            </a:r>
            <a:r>
              <a:rPr lang="en-US" strike="sngStrike" dirty="0" err="1"/>
              <a:t>giati</a:t>
            </a:r>
            <a:r>
              <a:rPr lang="en-US" strike="sngStrike" dirty="0"/>
              <a:t> kai to Minecraft </a:t>
            </a:r>
            <a:r>
              <a:rPr lang="en-US" strike="sngStrike" dirty="0" err="1"/>
              <a:t>aneta</a:t>
            </a:r>
            <a:r>
              <a:rPr lang="en-US" strike="sngStrike" dirty="0"/>
              <a:t> </a:t>
            </a:r>
            <a:r>
              <a:rPr lang="en-US" strike="sngStrike" dirty="0" err="1"/>
              <a:t>prostithetai</a:t>
            </a:r>
            <a:r>
              <a:rPr lang="en-US" strike="sngStrike" dirty="0"/>
              <a:t> stin </a:t>
            </a:r>
            <a:r>
              <a:rPr lang="en-US" strike="sngStrike" dirty="0" err="1"/>
              <a:t>lista</a:t>
            </a:r>
            <a:r>
              <a:rPr lang="en-US" strike="sngStrike" dirty="0"/>
              <a:t>)</a:t>
            </a:r>
          </a:p>
          <a:p>
            <a:endParaRPr lang="en-US" strike="sngStrike"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Thermes</a:t>
            </a:r>
            <a:r>
              <a:rPr lang="en-US" dirty="0"/>
              <a:t> </a:t>
            </a:r>
            <a:r>
              <a:rPr lang="en-US" dirty="0" err="1"/>
              <a:t>euxaristies</a:t>
            </a:r>
            <a:r>
              <a:rPr lang="en-US" dirty="0"/>
              <a:t> stin </a:t>
            </a:r>
            <a:r>
              <a:rPr lang="en-US" dirty="0" err="1"/>
              <a:t>oikogenia</a:t>
            </a:r>
            <a:r>
              <a:rPr lang="en-US" dirty="0"/>
              <a:t> </a:t>
            </a:r>
            <a:r>
              <a:rPr lang="en-US" dirty="0" err="1"/>
              <a:t>mou</a:t>
            </a:r>
            <a:r>
              <a:rPr lang="en-US" dirty="0"/>
              <a:t> </a:t>
            </a:r>
            <a:r>
              <a:rPr lang="en-US" dirty="0" err="1"/>
              <a:t>kathigites</a:t>
            </a:r>
            <a:r>
              <a:rPr lang="en-US" dirty="0"/>
              <a:t> </a:t>
            </a:r>
            <a:r>
              <a:rPr lang="en-US" dirty="0" err="1"/>
              <a:t>mitropolitikou</a:t>
            </a:r>
            <a:r>
              <a:rPr lang="en-US" dirty="0"/>
              <a:t> </a:t>
            </a:r>
            <a:r>
              <a:rPr lang="en-US" dirty="0" err="1"/>
              <a:t>idietera</a:t>
            </a:r>
            <a:r>
              <a:rPr lang="en-US" dirty="0"/>
              <a:t> </a:t>
            </a:r>
            <a:r>
              <a:rPr lang="en-US" dirty="0" err="1"/>
              <a:t>ston</a:t>
            </a:r>
            <a:r>
              <a:rPr lang="en-US" dirty="0"/>
              <a:t> </a:t>
            </a:r>
            <a:r>
              <a:rPr lang="en-US" dirty="0" err="1"/>
              <a:t>mentora</a:t>
            </a:r>
            <a:r>
              <a:rPr lang="en-US" dirty="0"/>
              <a:t> </a:t>
            </a:r>
            <a:r>
              <a:rPr lang="en-US" dirty="0" err="1"/>
              <a:t>mou</a:t>
            </a:r>
            <a:r>
              <a:rPr lang="en-US" dirty="0"/>
              <a:t> </a:t>
            </a:r>
            <a:r>
              <a:rPr lang="en-US" dirty="0" err="1"/>
              <a:t>doktora</a:t>
            </a:r>
            <a:r>
              <a:rPr lang="en-US" dirty="0"/>
              <a:t> </a:t>
            </a:r>
            <a:r>
              <a:rPr lang="en-US" dirty="0" err="1"/>
              <a:t>xristos</a:t>
            </a:r>
            <a:r>
              <a:rPr lang="en-US" dirty="0"/>
              <a:t> </a:t>
            </a:r>
            <a:r>
              <a:rPr lang="en-US" dirty="0" err="1"/>
              <a:t>fratzidi</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3</a:t>
            </a:fld>
            <a:endParaRPr lang="en-US"/>
          </a:p>
        </p:txBody>
      </p:sp>
    </p:spTree>
    <p:extLst>
      <p:ext uri="{BB962C8B-B14F-4D97-AF65-F5344CB8AC3E}">
        <p14:creationId xmlns:p14="http://schemas.microsoft.com/office/powerpoint/2010/main" val="88678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a:p>
            <a:endParaRPr lang="en-US" dirty="0"/>
          </a:p>
          <a:p>
            <a:r>
              <a:rPr lang="en-US" dirty="0" err="1"/>
              <a:t>Otan</a:t>
            </a:r>
            <a:r>
              <a:rPr lang="en-US" dirty="0"/>
              <a:t> </a:t>
            </a:r>
            <a:r>
              <a:rPr lang="en-US" dirty="0" err="1"/>
              <a:t>anaferomaste</a:t>
            </a:r>
            <a:r>
              <a:rPr lang="en-US" dirty="0"/>
              <a:t> </a:t>
            </a:r>
            <a:r>
              <a:rPr lang="en-US" dirty="0" err="1"/>
              <a:t>sto</a:t>
            </a:r>
            <a:r>
              <a:rPr lang="en-US" dirty="0"/>
              <a:t> its not about the numbers </a:t>
            </a:r>
            <a:r>
              <a:rPr lang="en-US" dirty="0" err="1"/>
              <a:t>ine</a:t>
            </a:r>
            <a:r>
              <a:rPr lang="en-US" dirty="0"/>
              <a:t> </a:t>
            </a:r>
            <a:r>
              <a:rPr lang="en-US" dirty="0" err="1"/>
              <a:t>dioti</a:t>
            </a:r>
            <a:r>
              <a:rPr lang="en-US" dirty="0"/>
              <a:t> iparxoun polloi </a:t>
            </a:r>
            <a:r>
              <a:rPr lang="en-US" dirty="0" err="1"/>
              <a:t>paragontes</a:t>
            </a:r>
            <a:r>
              <a:rPr lang="en-US" dirty="0"/>
              <a:t> </a:t>
            </a:r>
            <a:r>
              <a:rPr lang="en-US" dirty="0" err="1"/>
              <a:t>epitixias</a:t>
            </a:r>
            <a:r>
              <a:rPr lang="en-US" dirty="0"/>
              <a:t> </a:t>
            </a:r>
            <a:r>
              <a:rPr lang="en-US" dirty="0" err="1"/>
              <a:t>enos</a:t>
            </a:r>
            <a:r>
              <a:rPr lang="en-US" dirty="0"/>
              <a:t> </a:t>
            </a:r>
            <a:r>
              <a:rPr lang="en-US" dirty="0" err="1"/>
              <a:t>proiontos</a:t>
            </a:r>
            <a:r>
              <a:rPr lang="en-US" dirty="0"/>
              <a:t> </a:t>
            </a:r>
            <a:r>
              <a:rPr lang="en-US" dirty="0" err="1"/>
              <a:t>pera</a:t>
            </a:r>
            <a:r>
              <a:rPr lang="en-US" dirty="0"/>
              <a:t> apo tin kali </a:t>
            </a:r>
            <a:r>
              <a:rPr lang="en-US" dirty="0" err="1"/>
              <a:t>mixaniki</a:t>
            </a:r>
            <a:r>
              <a:rPr lang="en-US" dirty="0"/>
              <a:t> </a:t>
            </a:r>
            <a:r>
              <a:rPr lang="en-US" dirty="0" err="1"/>
              <a:t>gia</a:t>
            </a:r>
            <a:r>
              <a:rPr lang="en-US" dirty="0"/>
              <a:t> </a:t>
            </a:r>
            <a:r>
              <a:rPr lang="en-US" dirty="0" err="1"/>
              <a:t>na</a:t>
            </a:r>
            <a:r>
              <a:rPr lang="en-US" dirty="0"/>
              <a:t> </a:t>
            </a:r>
            <a:r>
              <a:rPr lang="en-US" dirty="0" err="1"/>
              <a:t>petyxi</a:t>
            </a:r>
            <a:r>
              <a:rPr lang="en-US" dirty="0"/>
              <a:t> </a:t>
            </a:r>
            <a:r>
              <a:rPr lang="en-US" dirty="0" err="1"/>
              <a:t>kati</a:t>
            </a:r>
            <a:r>
              <a:rPr lang="en-US" dirty="0"/>
              <a:t> </a:t>
            </a:r>
            <a:r>
              <a:rPr lang="en-US" dirty="0" err="1"/>
              <a:t>prepei</a:t>
            </a:r>
            <a:r>
              <a:rPr lang="en-US" dirty="0"/>
              <a:t> se </a:t>
            </a:r>
            <a:r>
              <a:rPr lang="en-US" dirty="0" err="1"/>
              <a:t>ena</a:t>
            </a:r>
            <a:r>
              <a:rPr lang="en-US" dirty="0"/>
              <a:t> Business </a:t>
            </a:r>
            <a:r>
              <a:rPr lang="en-US" dirty="0" err="1"/>
              <a:t>na</a:t>
            </a:r>
            <a:r>
              <a:rPr lang="en-US" dirty="0"/>
              <a:t> </a:t>
            </a:r>
            <a:r>
              <a:rPr lang="en-US" dirty="0" err="1"/>
              <a:t>iparxi</a:t>
            </a:r>
            <a:r>
              <a:rPr lang="en-US" dirty="0"/>
              <a:t> </a:t>
            </a:r>
            <a:r>
              <a:rPr lang="en-US" dirty="0" err="1"/>
              <a:t>kalo</a:t>
            </a:r>
            <a:r>
              <a:rPr lang="en-US" dirty="0"/>
              <a:t> </a:t>
            </a:r>
            <a:r>
              <a:rPr lang="en-US" dirty="0" err="1"/>
              <a:t>epipedo</a:t>
            </a:r>
            <a:r>
              <a:rPr lang="en-US" dirty="0"/>
              <a:t> se 3 </a:t>
            </a:r>
            <a:r>
              <a:rPr lang="en-US" dirty="0" err="1"/>
              <a:t>tomis</a:t>
            </a:r>
            <a:r>
              <a:rPr lang="en-US" dirty="0"/>
              <a:t> i.e., </a:t>
            </a:r>
            <a:r>
              <a:rPr lang="en-US" dirty="0" err="1"/>
              <a:t>opws</a:t>
            </a:r>
            <a:r>
              <a:rPr lang="en-US" dirty="0"/>
              <a:t> Product, Engineer, Market</a:t>
            </a:r>
          </a:p>
          <a:p>
            <a:r>
              <a:rPr lang="en-US" dirty="0" err="1"/>
              <a:t>Diladi</a:t>
            </a:r>
            <a:r>
              <a:rPr lang="en-US" dirty="0"/>
              <a:t> to </a:t>
            </a:r>
            <a:r>
              <a:rPr lang="en-US" dirty="0" err="1"/>
              <a:t>proion</a:t>
            </a:r>
            <a:r>
              <a:rPr lang="en-US" dirty="0"/>
              <a:t> </a:t>
            </a:r>
            <a:r>
              <a:rPr lang="en-US" dirty="0" err="1"/>
              <a:t>na</a:t>
            </a:r>
            <a:r>
              <a:rPr lang="en-US" dirty="0"/>
              <a:t> </a:t>
            </a:r>
            <a:r>
              <a:rPr lang="en-US" dirty="0" err="1"/>
              <a:t>ine</a:t>
            </a:r>
            <a:r>
              <a:rPr lang="en-US" dirty="0"/>
              <a:t> </a:t>
            </a:r>
            <a:r>
              <a:rPr lang="en-US" dirty="0" err="1"/>
              <a:t>xrisimo</a:t>
            </a:r>
            <a:r>
              <a:rPr lang="en-US" dirty="0"/>
              <a:t>, </a:t>
            </a:r>
            <a:r>
              <a:rPr lang="en-US" dirty="0" err="1"/>
              <a:t>na</a:t>
            </a:r>
            <a:r>
              <a:rPr lang="en-US" dirty="0"/>
              <a:t> </a:t>
            </a:r>
            <a:r>
              <a:rPr lang="en-US" dirty="0" err="1"/>
              <a:t>exi</a:t>
            </a:r>
            <a:r>
              <a:rPr lang="en-US" dirty="0"/>
              <a:t> kali </a:t>
            </a:r>
            <a:r>
              <a:rPr lang="en-US" dirty="0" err="1"/>
              <a:t>prosegkisi</a:t>
            </a:r>
            <a:r>
              <a:rPr lang="en-US" dirty="0"/>
              <a:t> stin </a:t>
            </a:r>
            <a:r>
              <a:rPr lang="en-US" dirty="0" err="1"/>
              <a:t>lisi</a:t>
            </a:r>
            <a:r>
              <a:rPr lang="en-US" dirty="0"/>
              <a:t> </a:t>
            </a:r>
            <a:r>
              <a:rPr lang="en-US" dirty="0" err="1"/>
              <a:t>tou</a:t>
            </a:r>
            <a:r>
              <a:rPr lang="en-US" dirty="0"/>
              <a:t> </a:t>
            </a:r>
            <a:r>
              <a:rPr lang="en-US" dirty="0" err="1"/>
              <a:t>problimatos</a:t>
            </a:r>
            <a:r>
              <a:rPr lang="en-US" dirty="0"/>
              <a:t> </a:t>
            </a:r>
            <a:r>
              <a:rPr lang="en-US" dirty="0" err="1"/>
              <a:t>algorithmika</a:t>
            </a:r>
            <a:r>
              <a:rPr lang="en-US" dirty="0"/>
              <a:t> .. </a:t>
            </a:r>
            <a:r>
              <a:rPr lang="en-US" dirty="0" err="1"/>
              <a:t>sindiazontas</a:t>
            </a:r>
            <a:r>
              <a:rPr lang="en-US" dirty="0"/>
              <a:t> to me user experience </a:t>
            </a:r>
            <a:r>
              <a:rPr lang="en-US" dirty="0" err="1"/>
              <a:t>gia</a:t>
            </a:r>
            <a:r>
              <a:rPr lang="en-US" dirty="0"/>
              <a:t> </a:t>
            </a:r>
            <a:r>
              <a:rPr lang="en-US" dirty="0" err="1"/>
              <a:t>ena</a:t>
            </a:r>
            <a:r>
              <a:rPr lang="en-US" dirty="0"/>
              <a:t> easier streamline experience apo ton </a:t>
            </a:r>
            <a:r>
              <a:rPr lang="en-US" dirty="0" err="1"/>
              <a:t>xrhsth</a:t>
            </a:r>
            <a:r>
              <a:rPr lang="en-US" dirty="0"/>
              <a:t> kai marketing target </a:t>
            </a:r>
            <a:r>
              <a:rPr lang="en-US" dirty="0" err="1"/>
              <a:t>ws</a:t>
            </a:r>
            <a:r>
              <a:rPr lang="en-US" dirty="0"/>
              <a:t> pros tin </a:t>
            </a:r>
            <a:r>
              <a:rPr lang="en-US" dirty="0" err="1"/>
              <a:t>proothisi</a:t>
            </a:r>
            <a:r>
              <a:rPr lang="en-US" dirty="0"/>
              <a:t> </a:t>
            </a:r>
            <a:r>
              <a:rPr lang="en-US" dirty="0" err="1"/>
              <a:t>alla</a:t>
            </a:r>
            <a:r>
              <a:rPr lang="en-US" dirty="0"/>
              <a:t> kai mesa apo auto </a:t>
            </a:r>
            <a:r>
              <a:rPr lang="en-US" dirty="0" err="1"/>
              <a:t>sto</a:t>
            </a:r>
            <a:r>
              <a:rPr lang="en-US" dirty="0"/>
              <a:t> continual improvement </a:t>
            </a:r>
            <a:r>
              <a:rPr lang="en-US" dirty="0" err="1"/>
              <a:t>tou</a:t>
            </a:r>
            <a:r>
              <a:rPr lang="en-US" dirty="0"/>
              <a:t> </a:t>
            </a:r>
            <a:r>
              <a:rPr lang="en-US" dirty="0" err="1"/>
              <a:t>proiontos</a:t>
            </a:r>
            <a:r>
              <a:rPr lang="en-US" dirty="0"/>
              <a:t> </a:t>
            </a:r>
            <a:r>
              <a:rPr lang="en-US" dirty="0" err="1"/>
              <a:t>dioti</a:t>
            </a:r>
            <a:r>
              <a:rPr lang="en-US" dirty="0"/>
              <a:t> </a:t>
            </a:r>
            <a:r>
              <a:rPr lang="en-US" dirty="0" err="1"/>
              <a:t>mporis</a:t>
            </a:r>
            <a:r>
              <a:rPr lang="en-US" dirty="0"/>
              <a:t> meso marketing </a:t>
            </a:r>
            <a:r>
              <a:rPr lang="en-US" dirty="0" err="1"/>
              <a:t>na</a:t>
            </a:r>
            <a:r>
              <a:rPr lang="en-US" dirty="0"/>
              <a:t> </a:t>
            </a:r>
            <a:r>
              <a:rPr lang="en-US" dirty="0" err="1"/>
              <a:t>efarmosis</a:t>
            </a:r>
            <a:r>
              <a:rPr lang="en-US" dirty="0"/>
              <a:t> </a:t>
            </a:r>
            <a:r>
              <a:rPr lang="en-US" dirty="0" err="1"/>
              <a:t>texnikes</a:t>
            </a:r>
            <a:r>
              <a:rPr lang="en-US" dirty="0"/>
              <a:t> </a:t>
            </a:r>
            <a:r>
              <a:rPr lang="en-US" dirty="0" err="1"/>
              <a:t>gia</a:t>
            </a:r>
            <a:r>
              <a:rPr lang="en-US" dirty="0"/>
              <a:t> </a:t>
            </a:r>
            <a:r>
              <a:rPr lang="en-US" dirty="0" err="1"/>
              <a:t>peretero</a:t>
            </a:r>
            <a:r>
              <a:rPr lang="en-US" dirty="0"/>
              <a:t> </a:t>
            </a:r>
            <a:r>
              <a:rPr lang="en-US" dirty="0" err="1"/>
              <a:t>beltiwsis</a:t>
            </a:r>
            <a:r>
              <a:rPr lang="en-US" dirty="0"/>
              <a:t> </a:t>
            </a:r>
            <a:r>
              <a:rPr lang="en-US" dirty="0" err="1"/>
              <a:t>proionton</a:t>
            </a:r>
            <a:r>
              <a:rPr lang="en-US" dirty="0"/>
              <a:t> apo user feedback </a:t>
            </a:r>
            <a:r>
              <a:rPr lang="en-US" dirty="0" err="1"/>
              <a:t>alla</a:t>
            </a:r>
            <a:r>
              <a:rPr lang="en-US" dirty="0"/>
              <a:t> kai user statistics analysis e.g., A/B testing</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Fortnite articles from epic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 multiplatform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Auti</a:t>
            </a:r>
            <a:r>
              <a:rPr lang="en-US" dirty="0"/>
              <a:t> </a:t>
            </a:r>
            <a:r>
              <a:rPr lang="en-US" dirty="0" err="1"/>
              <a:t>ine</a:t>
            </a:r>
            <a:r>
              <a:rPr lang="en-US" dirty="0"/>
              <a:t> h </a:t>
            </a:r>
            <a:r>
              <a:rPr lang="en-US" dirty="0" err="1"/>
              <a:t>ennoia</a:t>
            </a:r>
            <a:r>
              <a:rPr lang="en-US" dirty="0"/>
              <a:t> </a:t>
            </a:r>
            <a:r>
              <a:rPr lang="en-US" dirty="0" err="1"/>
              <a:t>enos</a:t>
            </a:r>
            <a:r>
              <a:rPr lang="en-US" dirty="0"/>
              <a:t> metaverse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ixame </a:t>
            </a:r>
            <a:r>
              <a:rPr lang="en-US" dirty="0" err="1"/>
              <a:t>proaneferi</a:t>
            </a:r>
            <a:r>
              <a:rPr lang="en-US" dirty="0"/>
              <a:t> </a:t>
            </a:r>
            <a:r>
              <a:rPr lang="en-US" dirty="0" err="1"/>
              <a:t>kanontas</a:t>
            </a:r>
            <a:r>
              <a:rPr lang="en-US" dirty="0"/>
              <a:t> observation ton </a:t>
            </a:r>
            <a:r>
              <a:rPr lang="en-US" dirty="0" err="1"/>
              <a:t>epitiximenwn</a:t>
            </a:r>
            <a:r>
              <a:rPr lang="en-US" dirty="0"/>
              <a:t> </a:t>
            </a:r>
            <a:r>
              <a:rPr lang="en-US" dirty="0" err="1"/>
              <a:t>paixnidiwn</a:t>
            </a:r>
            <a:r>
              <a:rPr lang="en-US" dirty="0"/>
              <a:t> kai </a:t>
            </a:r>
            <a:r>
              <a:rPr lang="en-US" dirty="0" err="1"/>
              <a:t>mixanismwn</a:t>
            </a:r>
            <a:r>
              <a:rPr lang="en-US" dirty="0"/>
              <a:t> </a:t>
            </a:r>
            <a:r>
              <a:rPr lang="en-US" dirty="0" err="1"/>
              <a:t>mporoume</a:t>
            </a:r>
            <a:r>
              <a:rPr lang="en-US" dirty="0"/>
              <a:t> </a:t>
            </a:r>
            <a:r>
              <a:rPr lang="en-US" dirty="0" err="1"/>
              <a:t>na</a:t>
            </a:r>
            <a:r>
              <a:rPr lang="en-US" dirty="0"/>
              <a:t> </a:t>
            </a:r>
            <a:r>
              <a:rPr lang="en-US" dirty="0" err="1"/>
              <a:t>ftiaksoume</a:t>
            </a:r>
            <a:r>
              <a:rPr lang="en-US" dirty="0"/>
              <a:t> dika mas </a:t>
            </a:r>
            <a:r>
              <a:rPr lang="en-US" dirty="0" err="1"/>
              <a:t>paraplisia</a:t>
            </a:r>
            <a:r>
              <a:rPr lang="en-US" dirty="0"/>
              <a:t> I </a:t>
            </a:r>
            <a:r>
              <a:rPr lang="en-US" dirty="0" err="1"/>
              <a:t>akoma</a:t>
            </a:r>
            <a:r>
              <a:rPr lang="en-US" dirty="0"/>
              <a:t> </a:t>
            </a:r>
            <a:r>
              <a:rPr lang="en-US" dirty="0" err="1"/>
              <a:t>na</a:t>
            </a:r>
            <a:r>
              <a:rPr lang="en-US" dirty="0"/>
              <a:t> </a:t>
            </a:r>
            <a:r>
              <a:rPr lang="en-US" dirty="0" err="1"/>
              <a:t>proboume</a:t>
            </a:r>
            <a:r>
              <a:rPr lang="en-US" dirty="0"/>
              <a:t> se </a:t>
            </a:r>
            <a:r>
              <a:rPr lang="en-US" dirty="0" err="1"/>
              <a:t>kainotomies</a:t>
            </a:r>
            <a:r>
              <a:rPr lang="en-US" dirty="0"/>
              <a:t> </a:t>
            </a:r>
            <a:r>
              <a:rPr lang="en-US" dirty="0" err="1"/>
              <a:t>akolouthonas</a:t>
            </a:r>
            <a:r>
              <a:rPr lang="en-US" dirty="0"/>
              <a:t> </a:t>
            </a:r>
            <a:r>
              <a:rPr lang="en-US" dirty="0" err="1"/>
              <a:t>dokimes</a:t>
            </a:r>
            <a:r>
              <a:rPr lang="en-US" dirty="0"/>
              <a:t> meso </a:t>
            </a:r>
            <a:r>
              <a:rPr lang="en-US" dirty="0" err="1"/>
              <a:t>xrisis</a:t>
            </a:r>
            <a:r>
              <a:rPr lang="en-US" dirty="0"/>
              <a:t> product reverse engineering</a:t>
            </a:r>
          </a:p>
          <a:p>
            <a:r>
              <a:rPr lang="en-US" dirty="0" err="1"/>
              <a:t>Diladi</a:t>
            </a:r>
            <a:r>
              <a:rPr lang="en-US" dirty="0"/>
              <a:t> </a:t>
            </a:r>
            <a:r>
              <a:rPr lang="en-US" dirty="0" err="1"/>
              <a:t>blepoume</a:t>
            </a:r>
            <a:r>
              <a:rPr lang="en-US" dirty="0"/>
              <a:t> </a:t>
            </a:r>
            <a:r>
              <a:rPr lang="en-US" dirty="0" err="1"/>
              <a:t>ti</a:t>
            </a:r>
            <a:r>
              <a:rPr lang="en-US" dirty="0"/>
              <a:t> </a:t>
            </a:r>
            <a:r>
              <a:rPr lang="en-US" dirty="0" err="1"/>
              <a:t>exi</a:t>
            </a:r>
            <a:r>
              <a:rPr lang="en-US" dirty="0"/>
              <a:t> </a:t>
            </a:r>
            <a:r>
              <a:rPr lang="en-US" dirty="0" err="1"/>
              <a:t>ena</a:t>
            </a:r>
            <a:r>
              <a:rPr lang="en-US" dirty="0"/>
              <a:t> </a:t>
            </a:r>
            <a:r>
              <a:rPr lang="en-US" dirty="0" err="1"/>
              <a:t>proion</a:t>
            </a:r>
            <a:r>
              <a:rPr lang="en-US" dirty="0"/>
              <a:t> kai to </a:t>
            </a:r>
            <a:r>
              <a:rPr lang="en-US" dirty="0" err="1"/>
              <a:t>spame</a:t>
            </a:r>
            <a:r>
              <a:rPr lang="en-US" dirty="0"/>
              <a:t> se </a:t>
            </a:r>
            <a:r>
              <a:rPr lang="en-US" dirty="0" err="1"/>
              <a:t>kommatia</a:t>
            </a:r>
            <a:r>
              <a:rPr lang="en-US" dirty="0"/>
              <a:t> </a:t>
            </a:r>
            <a:r>
              <a:rPr lang="en-US" dirty="0" err="1"/>
              <a:t>prospathontas</a:t>
            </a:r>
            <a:r>
              <a:rPr lang="en-US" dirty="0"/>
              <a:t> </a:t>
            </a:r>
            <a:r>
              <a:rPr lang="en-US" dirty="0" err="1"/>
              <a:t>na</a:t>
            </a:r>
            <a:r>
              <a:rPr lang="en-US" dirty="0"/>
              <a:t> </a:t>
            </a:r>
            <a:r>
              <a:rPr lang="en-US" dirty="0" err="1"/>
              <a:t>katalaboume</a:t>
            </a:r>
            <a:r>
              <a:rPr lang="en-US" dirty="0"/>
              <a:t> </a:t>
            </a:r>
            <a:r>
              <a:rPr lang="en-US" dirty="0" err="1"/>
              <a:t>pws</a:t>
            </a:r>
            <a:r>
              <a:rPr lang="en-US" dirty="0"/>
              <a:t> </a:t>
            </a:r>
            <a:r>
              <a:rPr lang="en-US" dirty="0" err="1"/>
              <a:t>litourgoun</a:t>
            </a:r>
            <a:r>
              <a:rPr lang="en-US" dirty="0"/>
              <a:t> kai </a:t>
            </a:r>
            <a:r>
              <a:rPr lang="en-US" dirty="0" err="1"/>
              <a:t>giati</a:t>
            </a:r>
            <a:r>
              <a:rPr lang="en-US" dirty="0"/>
              <a:t> </a:t>
            </a:r>
            <a:r>
              <a:rPr lang="en-US" dirty="0" err="1"/>
              <a:t>egine</a:t>
            </a:r>
            <a:r>
              <a:rPr lang="en-US" dirty="0"/>
              <a:t> </a:t>
            </a:r>
            <a:r>
              <a:rPr lang="en-US" dirty="0" err="1"/>
              <a:t>epitiximeno</a:t>
            </a:r>
            <a:r>
              <a:rPr lang="en-US" dirty="0"/>
              <a:t> pia </a:t>
            </a:r>
            <a:r>
              <a:rPr lang="en-US" dirty="0" err="1"/>
              <a:t>ine</a:t>
            </a:r>
            <a:r>
              <a:rPr lang="en-US" dirty="0"/>
              <a:t> I formula? … ola </a:t>
            </a:r>
            <a:r>
              <a:rPr lang="en-US" dirty="0" err="1"/>
              <a:t>exoun</a:t>
            </a:r>
            <a:r>
              <a:rPr lang="en-US" dirty="0"/>
              <a:t> tin formula </a:t>
            </a:r>
            <a:r>
              <a:rPr lang="en-US" dirty="0" err="1"/>
              <a:t>tous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968884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edw</a:t>
            </a:r>
            <a:r>
              <a:rPr lang="en-US" strike="sngStrike" dirty="0"/>
              <a:t> pes to project sou </a:t>
            </a:r>
            <a:r>
              <a:rPr lang="en-US" strike="sngStrike" dirty="0" err="1"/>
              <a:t>ti</a:t>
            </a:r>
            <a:r>
              <a:rPr lang="en-US" strike="sngStrike" dirty="0"/>
              <a:t> </a:t>
            </a:r>
            <a:r>
              <a:rPr lang="en-US" strike="sngStrike" dirty="0" err="1"/>
              <a:t>ekanes</a:t>
            </a:r>
            <a:r>
              <a:rPr lang="en-US" strike="sngStrike" dirty="0"/>
              <a:t> se steps </a:t>
            </a:r>
            <a:r>
              <a:rPr lang="en-US" strike="sngStrike" dirty="0" err="1"/>
              <a:t>alla</a:t>
            </a:r>
            <a:r>
              <a:rPr lang="en-US" strike="sngStrike" dirty="0"/>
              <a:t> </a:t>
            </a:r>
            <a:r>
              <a:rPr lang="en-US" strike="sngStrike" dirty="0" err="1"/>
              <a:t>perigrafika</a:t>
            </a:r>
            <a:r>
              <a:rPr lang="en-US" strike="sngStrike" dirty="0"/>
              <a:t> </a:t>
            </a:r>
            <a:r>
              <a:rPr lang="en-US" strike="sngStrike" dirty="0" err="1"/>
              <a:t>oxi</a:t>
            </a:r>
            <a:r>
              <a:rPr lang="en-US" strike="sngStrike" dirty="0"/>
              <a:t> ta steps ta </a:t>
            </a:r>
            <a:r>
              <a:rPr lang="en-US" strike="sngStrike" dirty="0" err="1"/>
              <a:t>idia</a:t>
            </a:r>
            <a:r>
              <a:rPr lang="en-US" strike="sngStrike" dirty="0"/>
              <a:t> kai to conclusion </a:t>
            </a:r>
            <a:r>
              <a:rPr lang="en-US" strike="sngStrike" dirty="0" err="1"/>
              <a:t>sindeiaseto</a:t>
            </a:r>
            <a:r>
              <a:rPr lang="en-US" strike="sngStrike" dirty="0"/>
              <a:t> </a:t>
            </a:r>
            <a:r>
              <a:rPr lang="en-US" strike="sngStrike" dirty="0" err="1"/>
              <a:t>edw</a:t>
            </a:r>
            <a:r>
              <a:rPr lang="en-US" strike="sngStrike" dirty="0"/>
              <a:t> kai bale video pes </a:t>
            </a:r>
            <a:r>
              <a:rPr lang="en-US" strike="sngStrike" dirty="0" err="1"/>
              <a:t>pws</a:t>
            </a:r>
            <a:r>
              <a:rPr lang="en-US" strike="sngStrike" dirty="0"/>
              <a:t> auto </a:t>
            </a:r>
            <a:r>
              <a:rPr lang="en-US" strike="sngStrike" dirty="0" err="1"/>
              <a:t>epirasi</a:t>
            </a:r>
            <a:r>
              <a:rPr lang="en-US" strike="sngStrike" dirty="0"/>
              <a:t> marketing </a:t>
            </a:r>
            <a:r>
              <a:rPr lang="en-US" strike="sngStrike" dirty="0" err="1"/>
              <a:t>etc</a:t>
            </a:r>
            <a:endParaRPr lang="en-US" strike="sngStrike" dirty="0"/>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4015560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a:p>
            <a:endParaRPr lang="en-US" dirty="0"/>
          </a:p>
          <a:p>
            <a:r>
              <a:rPr lang="en-US" dirty="0" err="1"/>
              <a:t>Otan</a:t>
            </a:r>
            <a:r>
              <a:rPr lang="en-US" dirty="0"/>
              <a:t> </a:t>
            </a:r>
            <a:r>
              <a:rPr lang="en-US" dirty="0" err="1"/>
              <a:t>anaferomaste</a:t>
            </a:r>
            <a:r>
              <a:rPr lang="en-US" dirty="0"/>
              <a:t> se multiplayer system I </a:t>
            </a:r>
            <a:r>
              <a:rPr lang="en-US" dirty="0" err="1"/>
              <a:t>arxitektoniki</a:t>
            </a:r>
            <a:r>
              <a:rPr lang="en-US" dirty="0"/>
              <a:t> </a:t>
            </a:r>
            <a:r>
              <a:rPr lang="en-US" dirty="0" err="1"/>
              <a:t>diaferi</a:t>
            </a:r>
            <a:r>
              <a:rPr lang="en-US" dirty="0"/>
              <a:t> </a:t>
            </a:r>
            <a:r>
              <a:rPr lang="en-US" dirty="0" err="1"/>
              <a:t>programmatismou</a:t>
            </a:r>
            <a:r>
              <a:rPr lang="en-US" dirty="0"/>
              <a:t> </a:t>
            </a:r>
            <a:r>
              <a:rPr lang="en-US" dirty="0" err="1"/>
              <a:t>ine</a:t>
            </a:r>
            <a:r>
              <a:rPr lang="en-US" dirty="0"/>
              <a:t> </a:t>
            </a:r>
            <a:r>
              <a:rPr lang="en-US" dirty="0" err="1"/>
              <a:t>ligo</a:t>
            </a:r>
            <a:r>
              <a:rPr lang="en-US" dirty="0"/>
              <a:t> </a:t>
            </a:r>
            <a:r>
              <a:rPr lang="en-US" dirty="0" err="1"/>
              <a:t>pio</a:t>
            </a:r>
            <a:r>
              <a:rPr lang="en-US" dirty="0"/>
              <a:t> restricted </a:t>
            </a:r>
            <a:r>
              <a:rPr lang="en-US" dirty="0" err="1"/>
              <a:t>diladi</a:t>
            </a:r>
            <a:r>
              <a:rPr lang="en-US" dirty="0"/>
              <a:t> </a:t>
            </a:r>
            <a:r>
              <a:rPr lang="en-US" dirty="0" err="1"/>
              <a:t>tha</a:t>
            </a:r>
            <a:r>
              <a:rPr lang="en-US" dirty="0"/>
              <a:t> </a:t>
            </a:r>
            <a:r>
              <a:rPr lang="en-US" dirty="0" err="1"/>
              <a:t>prepei</a:t>
            </a:r>
            <a:r>
              <a:rPr lang="en-US" dirty="0"/>
              <a:t> </a:t>
            </a:r>
            <a:r>
              <a:rPr lang="en-US" dirty="0" err="1"/>
              <a:t>na</a:t>
            </a:r>
            <a:r>
              <a:rPr lang="en-US" dirty="0"/>
              <a:t> </a:t>
            </a:r>
            <a:r>
              <a:rPr lang="en-US" dirty="0" err="1"/>
              <a:t>akolouthithoun</a:t>
            </a:r>
            <a:r>
              <a:rPr lang="en-US" dirty="0"/>
              <a:t> </a:t>
            </a:r>
            <a:r>
              <a:rPr lang="en-US" dirty="0" err="1"/>
              <a:t>austira</a:t>
            </a:r>
            <a:r>
              <a:rPr lang="en-US" dirty="0"/>
              <a:t> </a:t>
            </a:r>
            <a:r>
              <a:rPr lang="en-US" dirty="0" err="1"/>
              <a:t>kapoia</a:t>
            </a:r>
            <a:r>
              <a:rPr lang="en-US" dirty="0"/>
              <a:t> bimata “hard coded” </a:t>
            </a:r>
            <a:r>
              <a:rPr lang="en-US" dirty="0" err="1"/>
              <a:t>opws</a:t>
            </a:r>
            <a:r>
              <a:rPr lang="en-US" dirty="0"/>
              <a:t> to/kai </a:t>
            </a:r>
            <a:r>
              <a:rPr lang="en-US" dirty="0" err="1"/>
              <a:t>exi</a:t>
            </a:r>
            <a:r>
              <a:rPr lang="en-US" dirty="0"/>
              <a:t> </a:t>
            </a:r>
            <a:r>
              <a:rPr lang="en-US" dirty="0" err="1"/>
              <a:t>ftiaxti</a:t>
            </a:r>
            <a:r>
              <a:rPr lang="en-US" dirty="0"/>
              <a:t> apo to </a:t>
            </a:r>
            <a:r>
              <a:rPr lang="en-US" dirty="0" err="1"/>
              <a:t>analogo</a:t>
            </a:r>
            <a:r>
              <a:rPr lang="en-US" dirty="0"/>
              <a:t> framework/game Engine </a:t>
            </a:r>
            <a:r>
              <a:rPr lang="en-US" dirty="0" err="1"/>
              <a:t>pu</a:t>
            </a:r>
            <a:r>
              <a:rPr lang="en-US" dirty="0"/>
              <a:t> </a:t>
            </a:r>
            <a:r>
              <a:rPr lang="en-US" dirty="0" err="1"/>
              <a:t>programmatizoume</a:t>
            </a:r>
            <a:r>
              <a:rPr lang="en-US" dirty="0"/>
              <a:t> se auto </a:t>
            </a:r>
            <a:r>
              <a:rPr lang="en-US" dirty="0" err="1"/>
              <a:t>osoi</a:t>
            </a:r>
            <a:r>
              <a:rPr lang="en-US" dirty="0"/>
              <a:t> </a:t>
            </a:r>
            <a:r>
              <a:rPr lang="en-US" dirty="0" err="1"/>
              <a:t>exoume</a:t>
            </a:r>
            <a:r>
              <a:rPr lang="en-US" dirty="0"/>
              <a:t> </a:t>
            </a:r>
            <a:r>
              <a:rPr lang="en-US" dirty="0" err="1"/>
              <a:t>asxolithoi</a:t>
            </a:r>
            <a:r>
              <a:rPr lang="en-US" dirty="0"/>
              <a:t> me web development </a:t>
            </a:r>
            <a:r>
              <a:rPr lang="en-US" dirty="0" err="1"/>
              <a:t>gnwrizoume</a:t>
            </a:r>
            <a:r>
              <a:rPr lang="en-US" dirty="0"/>
              <a:t> tin diafora raw php, java web coding vs Laravel, Spring way of code format architecture.</a:t>
            </a:r>
          </a:p>
          <a:p>
            <a:r>
              <a:rPr lang="en-US" dirty="0" err="1"/>
              <a:t>Isagoume</a:t>
            </a:r>
            <a:r>
              <a:rPr lang="en-US" dirty="0"/>
              <a:t> </a:t>
            </a:r>
            <a:r>
              <a:rPr lang="en-US" dirty="0" err="1"/>
              <a:t>ennoies</a:t>
            </a:r>
            <a:r>
              <a:rPr lang="en-US" dirty="0"/>
              <a:t> </a:t>
            </a:r>
            <a:r>
              <a:rPr lang="en-US" dirty="0" err="1"/>
              <a:t>opws</a:t>
            </a:r>
            <a:r>
              <a:rPr lang="en-US" dirty="0"/>
              <a:t> Client-Server </a:t>
            </a:r>
            <a:r>
              <a:rPr lang="en-US" dirty="0" err="1"/>
              <a:t>epikoinwnia</a:t>
            </a:r>
            <a:r>
              <a:rPr lang="en-US" dirty="0"/>
              <a:t> kai Remote Call Procedures (RPC) </a:t>
            </a:r>
            <a:r>
              <a:rPr lang="en-US" dirty="0" err="1"/>
              <a:t>metaksi</a:t>
            </a:r>
            <a:r>
              <a:rPr lang="en-US" dirty="0"/>
              <a:t> ton joined hosts kai authorities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Parakatw</a:t>
            </a:r>
            <a:r>
              <a:rPr lang="en-US" dirty="0"/>
              <a:t> </a:t>
            </a:r>
            <a:r>
              <a:rPr lang="en-US" dirty="0" err="1"/>
              <a:t>blepume</a:t>
            </a:r>
            <a:r>
              <a:rPr lang="en-US" dirty="0"/>
              <a:t> </a:t>
            </a:r>
            <a:r>
              <a:rPr lang="en-US" dirty="0" err="1"/>
              <a:t>ena</a:t>
            </a:r>
            <a:r>
              <a:rPr lang="en-US" dirty="0"/>
              <a:t> high level design se business process </a:t>
            </a:r>
            <a:r>
              <a:rPr lang="en-US" dirty="0" err="1"/>
              <a:t>epipedo</a:t>
            </a:r>
            <a:r>
              <a:rPr lang="en-US" dirty="0"/>
              <a:t> </a:t>
            </a:r>
            <a:r>
              <a:rPr lang="en-US" dirty="0" err="1"/>
              <a:t>sto</a:t>
            </a:r>
            <a:r>
              <a:rPr lang="en-US" dirty="0"/>
              <a:t> BPMN </a:t>
            </a:r>
            <a:r>
              <a:rPr lang="en-US" dirty="0" err="1"/>
              <a:t>diagramma</a:t>
            </a:r>
            <a:endParaRPr lang="en-US" dirty="0"/>
          </a:p>
          <a:p>
            <a:r>
              <a:rPr lang="en-US" dirty="0" err="1"/>
              <a:t>Diladi</a:t>
            </a:r>
            <a:r>
              <a:rPr lang="en-US" dirty="0"/>
              <a:t> ta process </a:t>
            </a:r>
            <a:r>
              <a:rPr lang="en-US" dirty="0" err="1"/>
              <a:t>metaksi</a:t>
            </a:r>
            <a:r>
              <a:rPr lang="en-US" dirty="0"/>
              <a:t> Business Logic Model se Server kai client </a:t>
            </a:r>
            <a:r>
              <a:rPr lang="en-US" dirty="0" err="1"/>
              <a:t>epikoinwnia</a:t>
            </a:r>
            <a:r>
              <a:rPr lang="en-US" dirty="0"/>
              <a:t> meso </a:t>
            </a:r>
            <a:r>
              <a:rPr lang="en-US" dirty="0" err="1"/>
              <a:t>Authory</a:t>
            </a:r>
            <a:r>
              <a:rPr lang="en-US" dirty="0"/>
              <a:t> kai Remote call procedures (RPC)</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678145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VoIP module </a:t>
            </a:r>
            <a:r>
              <a:rPr lang="en-US" dirty="0" err="1"/>
              <a:t>pu</a:t>
            </a:r>
            <a:r>
              <a:rPr lang="en-US" dirty="0"/>
              <a:t> </a:t>
            </a:r>
            <a:r>
              <a:rPr lang="en-US" dirty="0" err="1"/>
              <a:t>ine</a:t>
            </a:r>
            <a:r>
              <a:rPr lang="en-US" dirty="0"/>
              <a:t> </a:t>
            </a:r>
            <a:r>
              <a:rPr lang="en-US" dirty="0" err="1"/>
              <a:t>ena</a:t>
            </a:r>
            <a:r>
              <a:rPr lang="en-US" dirty="0"/>
              <a:t> </a:t>
            </a:r>
            <a:r>
              <a:rPr lang="en-US" dirty="0" err="1"/>
              <a:t>kommati</a:t>
            </a:r>
            <a:r>
              <a:rPr lang="en-US" dirty="0"/>
              <a:t> </a:t>
            </a:r>
            <a:r>
              <a:rPr lang="en-US" dirty="0" err="1"/>
              <a:t>tou</a:t>
            </a:r>
            <a:r>
              <a:rPr lang="en-US" dirty="0"/>
              <a:t> </a:t>
            </a:r>
            <a:r>
              <a:rPr lang="en-US" dirty="0" err="1"/>
              <a:t>systimatos</a:t>
            </a:r>
            <a:r>
              <a:rPr lang="en-US" dirty="0"/>
              <a:t> </a:t>
            </a:r>
            <a:r>
              <a:rPr lang="en-US" dirty="0" err="1"/>
              <a:t>exi</a:t>
            </a:r>
            <a:r>
              <a:rPr lang="en-US" dirty="0"/>
              <a:t> to </a:t>
            </a:r>
            <a:r>
              <a:rPr lang="en-US" dirty="0" err="1"/>
              <a:t>eksis</a:t>
            </a:r>
            <a:r>
              <a:rPr lang="en-US" dirty="0"/>
              <a:t> flowchart </a:t>
            </a:r>
            <a:r>
              <a:rPr lang="en-US" dirty="0" err="1"/>
              <a:t>litourgias</a:t>
            </a:r>
            <a:r>
              <a:rPr lang="en-US" dirty="0"/>
              <a:t> </a:t>
            </a:r>
            <a:r>
              <a:rPr lang="en-US" dirty="0" err="1"/>
              <a:t>gia</a:t>
            </a:r>
            <a:r>
              <a:rPr lang="en-US" dirty="0"/>
              <a:t> enan </a:t>
            </a:r>
            <a:r>
              <a:rPr lang="en-US" dirty="0" err="1"/>
              <a:t>xrhsth</a:t>
            </a:r>
            <a:r>
              <a:rPr lang="en-US" dirty="0"/>
              <a:t>.</a:t>
            </a:r>
          </a:p>
          <a:p>
            <a:endParaRPr lang="en-US" dirty="0"/>
          </a:p>
          <a:p>
            <a:r>
              <a:rPr lang="en-US" dirty="0" err="1"/>
              <a:t>Sto</a:t>
            </a:r>
            <a:r>
              <a:rPr lang="en-US" dirty="0"/>
              <a:t> </a:t>
            </a:r>
            <a:r>
              <a:rPr lang="en-US" dirty="0" err="1"/>
              <a:t>diagramma</a:t>
            </a:r>
            <a:r>
              <a:rPr lang="en-US" dirty="0"/>
              <a:t> </a:t>
            </a:r>
            <a:r>
              <a:rPr lang="en-US" dirty="0" err="1"/>
              <a:t>episis</a:t>
            </a:r>
            <a:r>
              <a:rPr lang="en-US" dirty="0"/>
              <a:t> iparxoun kai </a:t>
            </a:r>
            <a:r>
              <a:rPr lang="en-US" dirty="0" err="1"/>
              <a:t>alla</a:t>
            </a:r>
            <a:r>
              <a:rPr lang="en-US" dirty="0"/>
              <a:t> </a:t>
            </a:r>
            <a:r>
              <a:rPr lang="en-US" dirty="0" err="1"/>
              <a:t>iposistimata</a:t>
            </a:r>
            <a:r>
              <a:rPr lang="en-US" dirty="0"/>
              <a:t> apo </a:t>
            </a:r>
            <a:r>
              <a:rPr lang="en-US" dirty="0" err="1"/>
              <a:t>pisw</a:t>
            </a:r>
            <a:r>
              <a:rPr lang="en-US" dirty="0"/>
              <a:t> </a:t>
            </a:r>
            <a:r>
              <a:rPr lang="en-US" dirty="0" err="1"/>
              <a:t>pu</a:t>
            </a:r>
            <a:r>
              <a:rPr lang="en-US" dirty="0"/>
              <a:t> </a:t>
            </a:r>
            <a:r>
              <a:rPr lang="en-US" dirty="0" err="1"/>
              <a:t>trexoun</a:t>
            </a:r>
            <a:r>
              <a:rPr lang="en-US" dirty="0"/>
              <a:t> </a:t>
            </a:r>
            <a:r>
              <a:rPr lang="en-US" dirty="0" err="1"/>
              <a:t>dioti</a:t>
            </a:r>
            <a:r>
              <a:rPr lang="en-US" dirty="0"/>
              <a:t> den </a:t>
            </a:r>
            <a:r>
              <a:rPr lang="en-US" dirty="0" err="1"/>
              <a:t>mpori</a:t>
            </a:r>
            <a:r>
              <a:rPr lang="en-US" dirty="0"/>
              <a:t> </a:t>
            </a:r>
            <a:r>
              <a:rPr lang="en-US" dirty="0" err="1"/>
              <a:t>kati</a:t>
            </a:r>
            <a:r>
              <a:rPr lang="en-US" dirty="0"/>
              <a:t> mono </a:t>
            </a:r>
            <a:r>
              <a:rPr lang="en-US" dirty="0" err="1"/>
              <a:t>tou</a:t>
            </a:r>
            <a:r>
              <a:rPr lang="en-US" dirty="0"/>
              <a:t> </a:t>
            </a:r>
            <a:r>
              <a:rPr lang="en-US" dirty="0" err="1"/>
              <a:t>na</a:t>
            </a:r>
            <a:r>
              <a:rPr lang="en-US" dirty="0"/>
              <a:t> </a:t>
            </a:r>
            <a:r>
              <a:rPr lang="en-US" dirty="0" err="1"/>
              <a:t>litourgisi</a:t>
            </a:r>
            <a:r>
              <a:rPr lang="en-US" dirty="0"/>
              <a:t> </a:t>
            </a:r>
            <a:r>
              <a:rPr lang="en-US" dirty="0" err="1"/>
              <a:t>opws</a:t>
            </a:r>
            <a:r>
              <a:rPr lang="en-US" dirty="0"/>
              <a:t> to join to server …. H to </a:t>
            </a:r>
            <a:r>
              <a:rPr lang="en-US" dirty="0" err="1"/>
              <a:t>sistima</a:t>
            </a:r>
            <a:r>
              <a:rPr lang="en-US" dirty="0"/>
              <a:t> pickup ola </a:t>
            </a:r>
            <a:r>
              <a:rPr lang="en-US" dirty="0" err="1"/>
              <a:t>auta</a:t>
            </a:r>
            <a:r>
              <a:rPr lang="en-US" dirty="0"/>
              <a:t> se multiplayer </a:t>
            </a:r>
            <a:r>
              <a:rPr lang="en-US" dirty="0" err="1"/>
              <a:t>arxitektoniki</a:t>
            </a:r>
            <a:endParaRPr lang="en-US" dirty="0"/>
          </a:p>
          <a:p>
            <a:endParaRPr lang="en-US" dirty="0"/>
          </a:p>
          <a:p>
            <a:r>
              <a:rPr lang="en-US" strike="sngStrike" dirty="0"/>
              <a:t>((</a:t>
            </a:r>
            <a:r>
              <a:rPr lang="en-US" strike="sngStrike" dirty="0" err="1"/>
              <a:t>eksigis</a:t>
            </a:r>
            <a:r>
              <a:rPr lang="en-US" strike="sngStrike" dirty="0"/>
              <a:t> </a:t>
            </a:r>
            <a:r>
              <a:rPr lang="en-US" strike="sngStrike" dirty="0" err="1"/>
              <a:t>sta</a:t>
            </a:r>
            <a:r>
              <a:rPr lang="en-US" strike="sngStrike" dirty="0"/>
              <a:t> grigora </a:t>
            </a:r>
            <a:r>
              <a:rPr lang="en-US" strike="sngStrike" dirty="0" err="1"/>
              <a:t>ti</a:t>
            </a:r>
            <a:r>
              <a:rPr lang="en-US" strike="sngStrike" dirty="0"/>
              <a:t> </a:t>
            </a:r>
            <a:r>
              <a:rPr lang="en-US" strike="sngStrike" dirty="0" err="1"/>
              <a:t>blepis</a:t>
            </a:r>
            <a:r>
              <a:rPr lang="en-US" strike="sngStrike" dirty="0"/>
              <a:t> </a:t>
            </a:r>
            <a:r>
              <a:rPr lang="en-US" strike="sngStrike" dirty="0" err="1"/>
              <a:t>sto</a:t>
            </a:r>
            <a:r>
              <a:rPr lang="en-US" strike="sngStrike" dirty="0"/>
              <a:t> </a:t>
            </a:r>
            <a:r>
              <a:rPr lang="en-US" strike="sngStrike" dirty="0" err="1"/>
              <a:t>diagramma</a:t>
            </a:r>
            <a:r>
              <a:rPr lang="en-US" strike="sngStrike" dirty="0"/>
              <a:t>) to </a:t>
            </a:r>
            <a:r>
              <a:rPr lang="en-US" b="1" strike="noStrike" dirty="0">
                <a:solidFill>
                  <a:srgbClr val="FF0000"/>
                </a:solidFill>
                <a:highlight>
                  <a:srgbClr val="FFFF00"/>
                </a:highlight>
              </a:rPr>
              <a:t>fork</a:t>
            </a:r>
            <a:r>
              <a:rPr lang="en-US" strike="sngStrike" dirty="0"/>
              <a:t> kai join </a:t>
            </a:r>
            <a:r>
              <a:rPr lang="en-US" strike="sngStrike" dirty="0" err="1"/>
              <a:t>metaksi</a:t>
            </a:r>
            <a:r>
              <a:rPr lang="en-US" strike="sngStrike" dirty="0"/>
              <a:t> key pes </a:t>
            </a:r>
            <a:r>
              <a:rPr lang="en-US" strike="sngStrike" dirty="0" err="1"/>
              <a:t>diladi</a:t>
            </a:r>
            <a:r>
              <a:rPr lang="en-US" strike="sngStrike" dirty="0"/>
              <a:t> same </a:t>
            </a:r>
            <a:r>
              <a:rPr lang="en-US" strike="sngStrike" dirty="0" err="1"/>
              <a:t>aksion</a:t>
            </a:r>
            <a:r>
              <a:rPr lang="en-US" strike="sngStrike" dirty="0"/>
              <a:t> split se same results)</a:t>
            </a:r>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635416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Stin </a:t>
            </a:r>
            <a:r>
              <a:rPr lang="en-US" dirty="0" err="1"/>
              <a:t>paraktw</a:t>
            </a:r>
            <a:r>
              <a:rPr lang="en-US" dirty="0"/>
              <a:t> ikona </a:t>
            </a:r>
            <a:r>
              <a:rPr lang="en-US" dirty="0" err="1"/>
              <a:t>paratiroume</a:t>
            </a:r>
            <a:r>
              <a:rPr lang="en-US" dirty="0"/>
              <a:t> </a:t>
            </a:r>
            <a:r>
              <a:rPr lang="en-US" dirty="0" err="1"/>
              <a:t>pws</a:t>
            </a:r>
            <a:r>
              <a:rPr lang="en-US" dirty="0"/>
              <a:t> </a:t>
            </a:r>
            <a:r>
              <a:rPr lang="en-US" dirty="0" err="1"/>
              <a:t>tha</a:t>
            </a:r>
            <a:r>
              <a:rPr lang="en-US" dirty="0"/>
              <a:t> </a:t>
            </a:r>
            <a:r>
              <a:rPr lang="en-US" dirty="0" err="1"/>
              <a:t>itan</a:t>
            </a:r>
            <a:r>
              <a:rPr lang="en-US" dirty="0"/>
              <a:t> to </a:t>
            </a:r>
            <a:r>
              <a:rPr lang="en-US" dirty="0" err="1"/>
              <a:t>modelo</a:t>
            </a:r>
            <a:r>
              <a:rPr lang="en-US" dirty="0"/>
              <a:t> client-server </a:t>
            </a:r>
            <a:r>
              <a:rPr lang="en-US" dirty="0" err="1"/>
              <a:t>ite</a:t>
            </a:r>
            <a:r>
              <a:rPr lang="en-US" dirty="0"/>
              <a:t> host </a:t>
            </a:r>
            <a:r>
              <a:rPr lang="en-US" dirty="0" err="1"/>
              <a:t>ite</a:t>
            </a:r>
            <a:r>
              <a:rPr lang="en-US" dirty="0"/>
              <a:t> dedicated server</a:t>
            </a:r>
            <a:r>
              <a:rPr lang="el-GR" dirty="0"/>
              <a:t> </a:t>
            </a:r>
            <a:r>
              <a:rPr lang="en-US" dirty="0"/>
              <a:t>tis </a:t>
            </a:r>
            <a:r>
              <a:rPr lang="en-US" dirty="0" err="1"/>
              <a:t>proigoumenis</a:t>
            </a:r>
            <a:r>
              <a:rPr lang="en-US" dirty="0"/>
              <a:t> </a:t>
            </a:r>
            <a:r>
              <a:rPr lang="en-US" dirty="0" err="1"/>
              <a:t>ilopoisis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1692238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Panw</a:t>
            </a:r>
            <a:r>
              <a:rPr lang="en-US" dirty="0"/>
              <a:t> apo ola</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2908412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Τα βήματα στην δημιουργία συστημάτων εικονικού κόσμου πριν από την διαδικασία έναρξης δόμησης </a:t>
            </a:r>
            <a:r>
              <a:rPr lang="en-US" sz="1800" dirty="0">
                <a:effectLst/>
                <a:latin typeface="Arial" panose="020B0604020202020204" pitchFamily="34" charset="0"/>
                <a:ea typeface="Calibri" panose="020F0502020204030204" pitchFamily="34" charset="0"/>
                <a:cs typeface="Arial" panose="020B0604020202020204" pitchFamily="34" charset="0"/>
              </a:rPr>
              <a:t>business model</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logic</a:t>
            </a:r>
            <a:r>
              <a:rPr lang="el-GR" sz="1800" dirty="0">
                <a:effectLst/>
                <a:latin typeface="Arial" panose="020B0604020202020204" pitchFamily="34" charset="0"/>
                <a:ea typeface="Calibri" panose="020F0502020204030204" pitchFamily="34" charset="0"/>
                <a:cs typeface="Arial" panose="020B0604020202020204" pitchFamily="34" charset="0"/>
              </a:rPr>
              <a:t> είναι αλγοριθμικά προσεγμένα, τα εξής: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1800" dirty="0">
                <a:effectLst/>
                <a:latin typeface="Arial" panose="020B0604020202020204" pitchFamily="34" charset="0"/>
                <a:ea typeface="Calibri" panose="020F0502020204030204" pitchFamily="34" charset="0"/>
                <a:cs typeface="Arial" panose="020B0604020202020204" pitchFamily="34" charset="0"/>
              </a:rPr>
              <a:t>top trend</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Feature </a:t>
            </a:r>
            <a:r>
              <a:rPr lang="el-GR" sz="1800" dirty="0">
                <a:effectLst/>
                <a:latin typeface="Arial" panose="020B0604020202020204" pitchFamily="34" charset="0"/>
                <a:ea typeface="Calibri" panose="020F0502020204030204" pitchFamily="34" charset="0"/>
                <a:cs typeface="Arial" panose="020B0604020202020204" pitchFamily="34" charset="0"/>
              </a:rPr>
              <a:t>σύμφωνα με τα δημογραφικά αποτελέσματα αλλά  και τις δυνατότητες υλοποιήσεις τις από τις υπάρχουσες τεχνολογίες. Αυτό το βήμα είχε ως στόχο να αύξηση την ζήτηση και χρήση συστημάτων παιχνιδιού συγκεκριμένου τύπου. Καθώς στόχος μπορεί να μην είναι πάντοτε ο ρεαλισμός αλλά η διασκέδαση.</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καθώς στο κόσμο του προγραμματισμού και </a:t>
            </a:r>
            <a:r>
              <a:rPr lang="en-US" sz="1800" dirty="0">
                <a:effectLst/>
                <a:latin typeface="Arial" panose="020B0604020202020204" pitchFamily="34" charset="0"/>
                <a:ea typeface="Calibri" panose="020F0502020204030204" pitchFamily="34" charset="0"/>
                <a:cs typeface="Arial" panose="020B0604020202020204" pitchFamily="34" charset="0"/>
              </a:rPr>
              <a:t>engineering</a:t>
            </a:r>
            <a:r>
              <a:rPr lang="el-GR" sz="1800" dirty="0">
                <a:effectLst/>
                <a:latin typeface="Arial" panose="020B0604020202020204" pitchFamily="34" charset="0"/>
                <a:ea typeface="Calibri" panose="020F0502020204030204" pitchFamily="34" charset="0"/>
                <a:cs typeface="Arial" panose="020B0604020202020204" pitchFamily="34" charset="0"/>
              </a:rPr>
              <a:t> τίποτα δεν είναι απόλυτο και πρέπει να λαμβάνονται αποφάσεις σχετικά με ποιο εργαλείο θα μας παρέχει επιθυμητά αποτελέσματα καθώς προσφέρει </a:t>
            </a:r>
            <a:r>
              <a:rPr lang="en-US" sz="1800" dirty="0">
                <a:effectLst/>
                <a:latin typeface="Arial" panose="020B0604020202020204" pitchFamily="34" charset="0"/>
                <a:ea typeface="Calibri" panose="020F0502020204030204" pitchFamily="34" charset="0"/>
                <a:cs typeface="Arial" panose="020B0604020202020204" pitchFamily="34" charset="0"/>
              </a:rPr>
              <a:t>top features</a:t>
            </a:r>
            <a:r>
              <a:rPr lang="el-GR" sz="1800" dirty="0">
                <a:effectLst/>
                <a:latin typeface="Arial" panose="020B0604020202020204" pitchFamily="34" charset="0"/>
                <a:ea typeface="Calibri" panose="020F0502020204030204" pitchFamily="34" charset="0"/>
                <a:cs typeface="Arial" panose="020B0604020202020204" pitchFamily="34" charset="0"/>
              </a:rPr>
              <a:t> και </a:t>
            </a:r>
            <a:r>
              <a:rPr lang="en-US" sz="1800" dirty="0">
                <a:effectLst/>
                <a:latin typeface="Arial" panose="020B0604020202020204" pitchFamily="34" charset="0"/>
                <a:ea typeface="Calibri" panose="020F0502020204030204" pitchFamily="34" charset="0"/>
                <a:cs typeface="Arial" panose="020B0604020202020204" pitchFamily="34" charset="0"/>
              </a:rPr>
              <a:t>streamlined workflow</a:t>
            </a:r>
            <a:r>
              <a:rPr lang="el-GR" sz="1800" dirty="0">
                <a:effectLst/>
                <a:latin typeface="Arial" panose="020B0604020202020204" pitchFamily="34" charset="0"/>
                <a:ea typeface="Calibri" panose="020F0502020204030204" pitchFamily="34" charset="0"/>
                <a:cs typeface="Arial" panose="020B0604020202020204" pitchFamily="34" charset="0"/>
              </a:rPr>
              <a:t> για την επίτευξη των αποτελεσμάτων.</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a:t>
            </a:r>
            <a:r>
              <a:rPr lang="en-US" sz="18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18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1800" dirty="0">
                <a:effectLst/>
                <a:latin typeface="Arial" panose="020B0604020202020204" pitchFamily="34" charset="0"/>
                <a:ea typeface="Calibri" panose="020F0502020204030204" pitchFamily="34" charset="0"/>
                <a:cs typeface="Arial" panose="020B0604020202020204" pitchFamily="34" charset="0"/>
              </a:rPr>
              <a:t> i.e., </a:t>
            </a:r>
            <a:r>
              <a:rPr lang="el-GR" sz="1800" dirty="0">
                <a:effectLst/>
                <a:latin typeface="Arial" panose="020B0604020202020204" pitchFamily="34" charset="0"/>
                <a:ea typeface="Calibri" panose="020F0502020204030204" pitchFamily="34" charset="0"/>
                <a:cs typeface="Arial" panose="020B0604020202020204" pitchFamily="34" charset="0"/>
              </a:rPr>
              <a:t>ή</a:t>
            </a:r>
            <a:r>
              <a:rPr lang="en-US" sz="1800" dirty="0">
                <a:effectLst/>
                <a:latin typeface="Arial" panose="020B0604020202020204" pitchFamily="34" charset="0"/>
                <a:ea typeface="Calibri" panose="020F0502020204030204" pitchFamily="34" charset="0"/>
                <a:cs typeface="Arial" panose="020B0604020202020204" pitchFamily="34" charset="0"/>
              </a:rPr>
              <a:t>/</a:t>
            </a:r>
            <a:r>
              <a:rPr lang="el-GR" sz="1800" dirty="0">
                <a:effectLst/>
                <a:latin typeface="Arial" panose="020B0604020202020204" pitchFamily="34" charset="0"/>
                <a:ea typeface="Calibri" panose="020F0502020204030204" pitchFamily="34" charset="0"/>
                <a:cs typeface="Arial" panose="020B0604020202020204" pitchFamily="34" charset="0"/>
              </a:rPr>
              <a:t>και</a:t>
            </a:r>
            <a:r>
              <a:rPr lang="en-US" sz="18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18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Deploy</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Production</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l-GR" sz="18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1800" i="1" dirty="0">
                <a:effectLst/>
                <a:latin typeface="Arial" panose="020B0604020202020204" pitchFamily="34" charset="0"/>
                <a:ea typeface="Calibri" panose="020F0502020204030204" pitchFamily="34" charset="0"/>
                <a:cs typeface="Arial" panose="020B0604020202020204" pitchFamily="34" charset="0"/>
              </a:rPr>
              <a:t>Guidelines</a:t>
            </a:r>
            <a:r>
              <a:rPr lang="el-GR" sz="18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Εν τέλη τα παραπάνω βήματα επικεντρώνονται σε έναν </a:t>
            </a:r>
            <a:r>
              <a:rPr lang="en-US" sz="1800" dirty="0">
                <a:effectLst/>
                <a:latin typeface="Arial" panose="020B0604020202020204" pitchFamily="34" charset="0"/>
                <a:ea typeface="Calibri" panose="020F0502020204030204" pitchFamily="34" charset="0"/>
                <a:cs typeface="Arial" panose="020B0604020202020204" pitchFamily="34" charset="0"/>
              </a:rPr>
              <a:t>fast paced marketing</a:t>
            </a:r>
            <a:r>
              <a:rPr lang="el-GR" sz="1800" dirty="0">
                <a:effectLst/>
                <a:latin typeface="Arial" panose="020B0604020202020204" pitchFamily="34" charset="0"/>
                <a:ea typeface="Calibri" panose="020F0502020204030204" pitchFamily="34" charset="0"/>
                <a:cs typeface="Arial" panose="020B0604020202020204" pitchFamily="34" charset="0"/>
              </a:rPr>
              <a:t> ρυθμό ανάπτυξης καθώς χρησιμοποιούνται ήδη υπάρχουσες έτοιμες τεχνολογίες για την δόμηση συστημάτων καθώς αυτό δεν είναι προκαθορισμένο διότι μπορεί για να γίνει η επιθυμία “</a:t>
            </a:r>
            <a:r>
              <a:rPr lang="en-US" sz="1800" i="1" dirty="0">
                <a:effectLst/>
                <a:latin typeface="Arial" panose="020B0604020202020204" pitchFamily="34" charset="0"/>
                <a:ea typeface="Calibri" panose="020F0502020204030204" pitchFamily="34" charset="0"/>
                <a:cs typeface="Arial" panose="020B0604020202020204" pitchFamily="34" charset="0"/>
              </a:rPr>
              <a:t>re</a:t>
            </a:r>
            <a:r>
              <a:rPr lang="el-GR" sz="1800" i="1" dirty="0">
                <a:effectLst/>
                <a:latin typeface="Arial" panose="020B0604020202020204" pitchFamily="34" charset="0"/>
                <a:ea typeface="Calibri" panose="020F0502020204030204" pitchFamily="34" charset="0"/>
                <a:cs typeface="Arial" panose="020B0604020202020204" pitchFamily="34" charset="0"/>
              </a:rPr>
              <a:t>-</a:t>
            </a:r>
            <a:r>
              <a:rPr lang="en-US" sz="1800" i="1" dirty="0">
                <a:effectLst/>
                <a:latin typeface="Arial" panose="020B0604020202020204" pitchFamily="34" charset="0"/>
                <a:ea typeface="Calibri" panose="020F0502020204030204" pitchFamily="34" charset="0"/>
                <a:cs typeface="Arial" panose="020B0604020202020204" pitchFamily="34" charset="0"/>
              </a:rPr>
              <a:t>invent the wheel</a:t>
            </a:r>
            <a:r>
              <a:rPr lang="el-GR" sz="1800" dirty="0">
                <a:effectLst/>
                <a:latin typeface="Arial" panose="020B0604020202020204" pitchFamily="34" charset="0"/>
                <a:ea typeface="Calibri" panose="020F0502020204030204" pitchFamily="34" charset="0"/>
                <a:cs typeface="Arial" panose="020B0604020202020204" pitchFamily="34" charset="0"/>
              </a:rPr>
              <a:t>” με την δημιουργία από την αρχή των τεχνολογιών από </a:t>
            </a:r>
            <a:r>
              <a:rPr lang="en-US" sz="1800" dirty="0">
                <a:effectLst/>
                <a:latin typeface="Arial" panose="020B0604020202020204" pitchFamily="34" charset="0"/>
                <a:ea typeface="Calibri" panose="020F0502020204030204" pitchFamily="34" charset="0"/>
                <a:cs typeface="Arial" panose="020B0604020202020204" pitchFamily="34" charset="0"/>
              </a:rPr>
              <a:t>Low level</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260789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a:t>
            </a:r>
            <a:r>
              <a:rPr lang="en-US" dirty="0" err="1"/>
              <a:t>ena</a:t>
            </a:r>
            <a:r>
              <a:rPr lang="en-US" dirty="0"/>
              <a:t> third party module to VoIP se Showcase fisika den </a:t>
            </a:r>
            <a:r>
              <a:rPr lang="en-US" dirty="0" err="1"/>
              <a:t>ine</a:t>
            </a:r>
            <a:r>
              <a:rPr lang="en-US" dirty="0"/>
              <a:t> o </a:t>
            </a:r>
            <a:r>
              <a:rPr lang="en-US" dirty="0" err="1"/>
              <a:t>swstos</a:t>
            </a:r>
            <a:r>
              <a:rPr lang="en-US" dirty="0"/>
              <a:t> </a:t>
            </a:r>
            <a:r>
              <a:rPr lang="en-US" dirty="0" err="1"/>
              <a:t>tropos</a:t>
            </a:r>
            <a:r>
              <a:rPr lang="en-US" dirty="0"/>
              <a:t> </a:t>
            </a:r>
            <a:r>
              <a:rPr lang="en-US" dirty="0" err="1"/>
              <a:t>na</a:t>
            </a:r>
            <a:r>
              <a:rPr lang="en-US" dirty="0"/>
              <a:t> to </a:t>
            </a:r>
            <a:r>
              <a:rPr lang="en-US" dirty="0" err="1"/>
              <a:t>testaroume</a:t>
            </a:r>
            <a:r>
              <a:rPr lang="en-US" dirty="0"/>
              <a:t> dioti </a:t>
            </a:r>
            <a:r>
              <a:rPr lang="en-US" dirty="0" err="1"/>
              <a:t>theli</a:t>
            </a:r>
            <a:r>
              <a:rPr lang="en-US" dirty="0"/>
              <a:t> fisika </a:t>
            </a:r>
            <a:r>
              <a:rPr lang="en-US" dirty="0" err="1"/>
              <a:t>diaforetika</a:t>
            </a:r>
            <a:r>
              <a:rPr lang="en-US" dirty="0"/>
              <a:t> pc kai </a:t>
            </a:r>
            <a:r>
              <a:rPr lang="en-US" dirty="0" err="1"/>
              <a:t>oxi</a:t>
            </a:r>
            <a:r>
              <a:rPr lang="en-US" dirty="0"/>
              <a:t> 1 me </a:t>
            </a:r>
            <a:r>
              <a:rPr lang="en-US" dirty="0" err="1"/>
              <a:t>diaforetika</a:t>
            </a:r>
            <a:r>
              <a:rPr lang="en-US" dirty="0"/>
              <a:t> game instances </a:t>
            </a:r>
            <a:r>
              <a:rPr lang="en-US" dirty="0" err="1"/>
              <a:t>na</a:t>
            </a:r>
            <a:r>
              <a:rPr lang="en-US" dirty="0"/>
              <a:t> </a:t>
            </a:r>
            <a:r>
              <a:rPr lang="en-US" dirty="0" err="1"/>
              <a:t>trexoun</a:t>
            </a:r>
            <a:r>
              <a:rPr lang="en-US" dirty="0"/>
              <a:t> se 1 </a:t>
            </a:r>
            <a:r>
              <a:rPr lang="en-US" dirty="0" err="1"/>
              <a:t>giati</a:t>
            </a:r>
            <a:r>
              <a:rPr lang="en-US" dirty="0"/>
              <a:t> </a:t>
            </a:r>
            <a:r>
              <a:rPr lang="en-US" dirty="0" err="1"/>
              <a:t>prepei</a:t>
            </a:r>
            <a:r>
              <a:rPr lang="en-US" dirty="0"/>
              <a:t> </a:t>
            </a:r>
            <a:r>
              <a:rPr lang="en-US" dirty="0" err="1"/>
              <a:t>na</a:t>
            </a:r>
            <a:r>
              <a:rPr lang="en-US" dirty="0"/>
              <a:t> xoume </a:t>
            </a:r>
            <a:r>
              <a:rPr lang="en-US" dirty="0" err="1"/>
              <a:t>diaforetikes</a:t>
            </a:r>
            <a:r>
              <a:rPr lang="en-US" dirty="0"/>
              <a:t> </a:t>
            </a:r>
            <a:r>
              <a:rPr lang="en-US" dirty="0" err="1"/>
              <a:t>kartes</a:t>
            </a:r>
            <a:r>
              <a:rPr lang="en-US" dirty="0"/>
              <a:t> </a:t>
            </a:r>
            <a:r>
              <a:rPr lang="en-US" dirty="0" err="1"/>
              <a:t>ixou</a:t>
            </a:r>
            <a:r>
              <a:rPr lang="en-US" dirty="0"/>
              <a:t> </a:t>
            </a:r>
            <a:r>
              <a:rPr lang="en-US" dirty="0" err="1"/>
              <a:t>alla</a:t>
            </a:r>
            <a:r>
              <a:rPr lang="en-US" dirty="0"/>
              <a:t> kai diaforetiko input devices</a:t>
            </a:r>
          </a:p>
          <a:p>
            <a:endParaRPr lang="en-US" dirty="0"/>
          </a:p>
          <a:p>
            <a:r>
              <a:rPr lang="en-US" strike="sngStrike" dirty="0" err="1"/>
              <a:t>Eksigise</a:t>
            </a:r>
            <a:r>
              <a:rPr lang="en-US" strike="sngStrike" dirty="0"/>
              <a:t> </a:t>
            </a:r>
            <a:r>
              <a:rPr lang="en-US" strike="sngStrike" dirty="0" err="1"/>
              <a:t>ti</a:t>
            </a:r>
            <a:r>
              <a:rPr lang="en-US" strike="sngStrike" dirty="0"/>
              <a:t> </a:t>
            </a:r>
            <a:r>
              <a:rPr lang="en-US" strike="sngStrike" dirty="0" err="1"/>
              <a:t>ginetai</a:t>
            </a:r>
            <a:r>
              <a:rPr lang="en-US" strike="sngStrike" dirty="0"/>
              <a:t> mesa </a:t>
            </a:r>
            <a:r>
              <a:rPr lang="en-US" strike="sngStrike" dirty="0" err="1"/>
              <a:t>sto</a:t>
            </a:r>
            <a:r>
              <a:rPr lang="en-US" strike="sngStrike" dirty="0"/>
              <a:t> video</a:t>
            </a:r>
            <a:endParaRPr lang="el-GR" strike="sngStrike" dirty="0"/>
          </a:p>
          <a:p>
            <a:endParaRPr lang="el-GR" dirty="0"/>
          </a:p>
          <a:p>
            <a:r>
              <a:rPr lang="en-US" dirty="0"/>
              <a:t>Auto </a:t>
            </a:r>
            <a:r>
              <a:rPr lang="en-US" dirty="0" err="1"/>
              <a:t>pu</a:t>
            </a:r>
            <a:r>
              <a:rPr lang="en-US" dirty="0"/>
              <a:t> </a:t>
            </a:r>
            <a:r>
              <a:rPr lang="en-US" dirty="0" err="1"/>
              <a:t>blepetai</a:t>
            </a:r>
            <a:r>
              <a:rPr lang="en-US" dirty="0"/>
              <a:t> den </a:t>
            </a:r>
            <a:r>
              <a:rPr lang="en-US" dirty="0" err="1"/>
              <a:t>ine</a:t>
            </a:r>
            <a:r>
              <a:rPr lang="en-US" dirty="0"/>
              <a:t> </a:t>
            </a:r>
            <a:r>
              <a:rPr lang="en-US" dirty="0" err="1"/>
              <a:t>paixnidi</a:t>
            </a:r>
            <a:r>
              <a:rPr lang="en-US" dirty="0"/>
              <a:t> </a:t>
            </a:r>
            <a:r>
              <a:rPr lang="en-US" dirty="0" err="1"/>
              <a:t>alla</a:t>
            </a:r>
            <a:r>
              <a:rPr lang="en-US" dirty="0"/>
              <a:t> </a:t>
            </a:r>
            <a:r>
              <a:rPr lang="en-US" dirty="0" err="1"/>
              <a:t>ena</a:t>
            </a:r>
            <a:r>
              <a:rPr lang="en-US" dirty="0"/>
              <a:t> </a:t>
            </a:r>
            <a:r>
              <a:rPr lang="en-US" dirty="0" err="1"/>
              <a:t>systima</a:t>
            </a:r>
            <a:r>
              <a:rPr lang="en-US" dirty="0"/>
              <a:t> </a:t>
            </a:r>
            <a:r>
              <a:rPr lang="en-US" dirty="0" err="1"/>
              <a:t>panw</a:t>
            </a:r>
            <a:r>
              <a:rPr lang="en-US" dirty="0"/>
              <a:t> se </a:t>
            </a:r>
            <a:r>
              <a:rPr lang="en-US" dirty="0" err="1"/>
              <a:t>ena</a:t>
            </a:r>
            <a:r>
              <a:rPr lang="en-US" dirty="0"/>
              <a:t> </a:t>
            </a:r>
            <a:r>
              <a:rPr lang="en-US" dirty="0" err="1"/>
              <a:t>eikoniko</a:t>
            </a:r>
            <a:r>
              <a:rPr lang="en-US" dirty="0"/>
              <a:t> 3D </a:t>
            </a:r>
            <a:r>
              <a:rPr lang="en-US" dirty="0" err="1"/>
              <a:t>peribalon-paixnidi</a:t>
            </a:r>
            <a:r>
              <a:rPr lang="en-US" dirty="0"/>
              <a:t> </a:t>
            </a:r>
            <a:r>
              <a:rPr lang="en-US" dirty="0" err="1"/>
              <a:t>tha</a:t>
            </a:r>
            <a:r>
              <a:rPr lang="en-US" dirty="0"/>
              <a:t> </a:t>
            </a:r>
            <a:r>
              <a:rPr lang="en-US" dirty="0" err="1"/>
              <a:t>mporouse</a:t>
            </a:r>
            <a:r>
              <a:rPr lang="en-US" dirty="0"/>
              <a:t> </a:t>
            </a:r>
            <a:r>
              <a:rPr lang="en-US" dirty="0" err="1"/>
              <a:t>na</a:t>
            </a:r>
            <a:r>
              <a:rPr lang="en-US" dirty="0"/>
              <a:t> </a:t>
            </a:r>
            <a:r>
              <a:rPr lang="en-US" dirty="0" err="1"/>
              <a:t>ine</a:t>
            </a:r>
            <a:r>
              <a:rPr lang="en-US" dirty="0"/>
              <a:t> </a:t>
            </a:r>
            <a:r>
              <a:rPr lang="en-US" dirty="0" err="1"/>
              <a:t>opoiodipote</a:t>
            </a:r>
            <a:r>
              <a:rPr lang="en-US" dirty="0"/>
              <a:t> </a:t>
            </a:r>
            <a:r>
              <a:rPr lang="en-US" dirty="0" err="1"/>
              <a:t>gnwstos</a:t>
            </a:r>
            <a:r>
              <a:rPr lang="en-US" dirty="0"/>
              <a:t> </a:t>
            </a:r>
            <a:r>
              <a:rPr lang="en-US" dirty="0" err="1"/>
              <a:t>emporikos</a:t>
            </a:r>
            <a:r>
              <a:rPr lang="en-US" dirty="0"/>
              <a:t> </a:t>
            </a:r>
            <a:r>
              <a:rPr lang="en-US" dirty="0" err="1"/>
              <a:t>titlos</a:t>
            </a:r>
            <a:r>
              <a:rPr lang="en-US" dirty="0"/>
              <a:t> </a:t>
            </a:r>
            <a:r>
              <a:rPr lang="en-US" strike="sngStrike" dirty="0"/>
              <a:t>(call of duty, </a:t>
            </a:r>
            <a:r>
              <a:rPr lang="en-US" strike="sngStrike" dirty="0" err="1"/>
              <a:t>lara</a:t>
            </a:r>
            <a:r>
              <a:rPr lang="en-US" strike="sngStrike" dirty="0"/>
              <a:t> croft)</a:t>
            </a:r>
            <a:r>
              <a:rPr lang="en-US" dirty="0"/>
              <a:t> den </a:t>
            </a:r>
            <a:r>
              <a:rPr lang="en-US" dirty="0" err="1"/>
              <a:t>exi</a:t>
            </a:r>
            <a:r>
              <a:rPr lang="en-US" dirty="0"/>
              <a:t> </a:t>
            </a:r>
            <a:r>
              <a:rPr lang="en-US" dirty="0" err="1"/>
              <a:t>sxesi</a:t>
            </a:r>
            <a:r>
              <a:rPr lang="en-US" dirty="0"/>
              <a:t> arki </a:t>
            </a:r>
            <a:r>
              <a:rPr lang="en-US" dirty="0" err="1"/>
              <a:t>na</a:t>
            </a:r>
            <a:r>
              <a:rPr lang="en-US" dirty="0"/>
              <a:t> </a:t>
            </a:r>
            <a:r>
              <a:rPr lang="en-US" dirty="0" err="1"/>
              <a:t>nai</a:t>
            </a:r>
            <a:r>
              <a:rPr lang="en-US" dirty="0"/>
              <a:t> “multiplayer enabled” (</a:t>
            </a:r>
            <a:r>
              <a:rPr lang="en-US" dirty="0" err="1"/>
              <a:t>mia</a:t>
            </a:r>
            <a:r>
              <a:rPr lang="en-US" dirty="0"/>
              <a:t> </a:t>
            </a:r>
            <a:r>
              <a:rPr lang="en-US" dirty="0" err="1"/>
              <a:t>platforma</a:t>
            </a:r>
            <a:r>
              <a:rPr lang="en-US" dirty="0"/>
              <a:t> </a:t>
            </a:r>
            <a:r>
              <a:rPr lang="en-US" dirty="0" err="1"/>
              <a:t>diladi</a:t>
            </a:r>
            <a:r>
              <a:rPr lang="en-US" dirty="0"/>
              <a:t>) kai </a:t>
            </a:r>
            <a:r>
              <a:rPr lang="en-US" dirty="0" err="1"/>
              <a:t>ena</a:t>
            </a:r>
            <a:r>
              <a:rPr lang="en-US" dirty="0"/>
              <a:t> 3D environment </a:t>
            </a:r>
            <a:r>
              <a:rPr lang="en-US" dirty="0" err="1"/>
              <a:t>xwros</a:t>
            </a:r>
            <a:r>
              <a:rPr lang="en-US" dirty="0"/>
              <a:t> me Actor Pawns </a:t>
            </a:r>
            <a:r>
              <a:rPr lang="en-US" dirty="0" err="1"/>
              <a:t>gia</a:t>
            </a:r>
            <a:r>
              <a:rPr lang="en-US" dirty="0"/>
              <a:t> Testing</a:t>
            </a:r>
          </a:p>
          <a:p>
            <a:endParaRPr lang="en-US" dirty="0"/>
          </a:p>
          <a:p>
            <a:r>
              <a:rPr lang="en-US" dirty="0"/>
              <a:t>O </a:t>
            </a:r>
            <a:r>
              <a:rPr lang="en-US" dirty="0" err="1"/>
              <a:t>paixtis</a:t>
            </a:r>
            <a:r>
              <a:rPr lang="en-US" dirty="0"/>
              <a:t> </a:t>
            </a:r>
            <a:r>
              <a:rPr lang="en-US" dirty="0" err="1"/>
              <a:t>exi</a:t>
            </a:r>
            <a:r>
              <a:rPr lang="en-US" dirty="0"/>
              <a:t> </a:t>
            </a:r>
            <a:r>
              <a:rPr lang="en-US" dirty="0" err="1"/>
              <a:t>epilogi</a:t>
            </a:r>
            <a:r>
              <a:rPr lang="en-US" dirty="0"/>
              <a:t> </a:t>
            </a:r>
            <a:r>
              <a:rPr lang="en-US" dirty="0" err="1"/>
              <a:t>metaksi</a:t>
            </a:r>
            <a:r>
              <a:rPr lang="en-US" dirty="0"/>
              <a:t> 2 pompon i.e., walkie talkie me </a:t>
            </a:r>
            <a:r>
              <a:rPr lang="en-US" dirty="0" err="1"/>
              <a:t>klidwma</a:t>
            </a:r>
            <a:r>
              <a:rPr lang="en-US" dirty="0"/>
              <a:t> </a:t>
            </a:r>
            <a:r>
              <a:rPr lang="en-US" dirty="0" err="1"/>
              <a:t>sixnotitwn</a:t>
            </a:r>
            <a:r>
              <a:rPr lang="en-US" dirty="0"/>
              <a:t> </a:t>
            </a:r>
            <a:r>
              <a:rPr lang="en-US" dirty="0" err="1"/>
              <a:t>opws</a:t>
            </a:r>
            <a:r>
              <a:rPr lang="en-US" dirty="0"/>
              <a:t> </a:t>
            </a:r>
            <a:r>
              <a:rPr lang="en-US" dirty="0" err="1"/>
              <a:t>sto</a:t>
            </a:r>
            <a:r>
              <a:rPr lang="en-US" dirty="0"/>
              <a:t> radio </a:t>
            </a:r>
            <a:r>
              <a:rPr lang="en-US" strike="sngStrike" dirty="0"/>
              <a:t>FM (ta 104.0FM) </a:t>
            </a:r>
            <a:r>
              <a:rPr lang="en-US" dirty="0" err="1"/>
              <a:t>anaforika</a:t>
            </a:r>
            <a:r>
              <a:rPr lang="en-US" dirty="0"/>
              <a:t> kai to kinito tilefwno. O </a:t>
            </a:r>
            <a:r>
              <a:rPr lang="en-US" dirty="0" err="1"/>
              <a:t>hxos</a:t>
            </a:r>
            <a:r>
              <a:rPr lang="en-US" dirty="0"/>
              <a:t> </a:t>
            </a:r>
            <a:r>
              <a:rPr lang="en-US" dirty="0" err="1"/>
              <a:t>sto</a:t>
            </a:r>
            <a:r>
              <a:rPr lang="en-US" dirty="0"/>
              <a:t> </a:t>
            </a:r>
            <a:r>
              <a:rPr lang="en-US" dirty="0" err="1"/>
              <a:t>xwro</a:t>
            </a:r>
            <a:r>
              <a:rPr lang="en-US" dirty="0"/>
              <a:t> </a:t>
            </a:r>
            <a:r>
              <a:rPr lang="en-US" dirty="0" err="1"/>
              <a:t>dia-didetai</a:t>
            </a:r>
            <a:r>
              <a:rPr lang="en-US" dirty="0"/>
              <a:t> </a:t>
            </a:r>
            <a:r>
              <a:rPr lang="en-US" dirty="0" err="1"/>
              <a:t>opws</a:t>
            </a:r>
            <a:r>
              <a:rPr lang="en-US" dirty="0"/>
              <a:t> stin </a:t>
            </a:r>
            <a:r>
              <a:rPr lang="en-US" dirty="0" err="1"/>
              <a:t>pragmatikotita</a:t>
            </a:r>
            <a:r>
              <a:rPr lang="en-US" dirty="0"/>
              <a:t> </a:t>
            </a:r>
            <a:r>
              <a:rPr lang="en-US" dirty="0" err="1"/>
              <a:t>diladi</a:t>
            </a:r>
            <a:r>
              <a:rPr lang="en-US" dirty="0"/>
              <a:t> positional voice me </a:t>
            </a:r>
            <a:r>
              <a:rPr lang="en-US" dirty="0" err="1"/>
              <a:t>eskathenisi</a:t>
            </a:r>
            <a:r>
              <a:rPr lang="en-US" dirty="0"/>
              <a:t> auto </a:t>
            </a:r>
            <a:r>
              <a:rPr lang="en-US" dirty="0" err="1"/>
              <a:t>epitrepei</a:t>
            </a:r>
            <a:r>
              <a:rPr lang="en-US" dirty="0"/>
              <a:t> </a:t>
            </a:r>
            <a:r>
              <a:rPr lang="en-US" dirty="0" err="1"/>
              <a:t>kapoion</a:t>
            </a:r>
            <a:r>
              <a:rPr lang="en-US" dirty="0"/>
              <a:t> </a:t>
            </a:r>
            <a:r>
              <a:rPr lang="en-US" dirty="0" err="1"/>
              <a:t>kontino</a:t>
            </a:r>
            <a:r>
              <a:rPr lang="en-US" dirty="0"/>
              <a:t> </a:t>
            </a:r>
            <a:r>
              <a:rPr lang="en-US" dirty="0" err="1"/>
              <a:t>allo</a:t>
            </a:r>
            <a:r>
              <a:rPr lang="en-US" dirty="0"/>
              <a:t> </a:t>
            </a:r>
            <a:r>
              <a:rPr lang="en-US" dirty="0" err="1"/>
              <a:t>paixti</a:t>
            </a:r>
            <a:r>
              <a:rPr lang="en-US" dirty="0"/>
              <a:t> I </a:t>
            </a:r>
            <a:r>
              <a:rPr lang="en-US" dirty="0" err="1"/>
              <a:t>kapoia</a:t>
            </a:r>
            <a:r>
              <a:rPr lang="en-US" dirty="0"/>
              <a:t> </a:t>
            </a:r>
            <a:r>
              <a:rPr lang="en-US" dirty="0" err="1"/>
              <a:t>texniti</a:t>
            </a:r>
            <a:r>
              <a:rPr lang="en-US" dirty="0"/>
              <a:t> </a:t>
            </a:r>
            <a:r>
              <a:rPr lang="en-US" dirty="0" err="1"/>
              <a:t>nohmosini</a:t>
            </a:r>
            <a:r>
              <a:rPr lang="en-US" dirty="0"/>
              <a:t> </a:t>
            </a:r>
            <a:r>
              <a:rPr lang="en-US" dirty="0" err="1"/>
              <a:t>opws</a:t>
            </a:r>
            <a:r>
              <a:rPr lang="en-US" dirty="0"/>
              <a:t> </a:t>
            </a:r>
            <a:r>
              <a:rPr lang="el-GR" dirty="0" err="1"/>
              <a:t>εχθρος</a:t>
            </a:r>
            <a:r>
              <a:rPr lang="el-GR" dirty="0"/>
              <a:t> </a:t>
            </a:r>
            <a:r>
              <a:rPr lang="en-US" dirty="0" err="1"/>
              <a:t>na</a:t>
            </a:r>
            <a:r>
              <a:rPr lang="en-US" dirty="0"/>
              <a:t> se </a:t>
            </a:r>
            <a:r>
              <a:rPr lang="en-US" dirty="0" err="1"/>
              <a:t>akousi</a:t>
            </a:r>
            <a:r>
              <a:rPr lang="en-US" dirty="0"/>
              <a:t> ama </a:t>
            </a:r>
            <a:r>
              <a:rPr lang="en-US" dirty="0" err="1"/>
              <a:t>ise</a:t>
            </a:r>
            <a:r>
              <a:rPr lang="en-US" dirty="0"/>
              <a:t> poly </a:t>
            </a:r>
            <a:r>
              <a:rPr lang="en-US" dirty="0" err="1"/>
              <a:t>konta</a:t>
            </a:r>
            <a:r>
              <a:rPr lang="en-US" dirty="0"/>
              <a:t>.</a:t>
            </a:r>
          </a:p>
          <a:p>
            <a:endParaRPr lang="en-US" dirty="0"/>
          </a:p>
          <a:p>
            <a:r>
              <a:rPr lang="en-US" dirty="0" err="1"/>
              <a:t>Episis</a:t>
            </a:r>
            <a:r>
              <a:rPr lang="en-US" dirty="0"/>
              <a:t> </a:t>
            </a:r>
            <a:r>
              <a:rPr lang="en-US" dirty="0" err="1"/>
              <a:t>exi</a:t>
            </a:r>
            <a:r>
              <a:rPr lang="en-US" dirty="0"/>
              <a:t> kai areas me signal attenuation </a:t>
            </a:r>
            <a:r>
              <a:rPr lang="en-US" dirty="0" err="1"/>
              <a:t>diladi</a:t>
            </a:r>
            <a:r>
              <a:rPr lang="en-US" dirty="0"/>
              <a:t> </a:t>
            </a:r>
            <a:r>
              <a:rPr lang="en-US" dirty="0" err="1"/>
              <a:t>eksasthenisi</a:t>
            </a:r>
            <a:r>
              <a:rPr lang="en-US" dirty="0"/>
              <a:t> </a:t>
            </a:r>
            <a:r>
              <a:rPr lang="en-US" dirty="0" err="1"/>
              <a:t>simatos</a:t>
            </a:r>
            <a:r>
              <a:rPr lang="en-US" dirty="0"/>
              <a:t> </a:t>
            </a:r>
            <a:r>
              <a:rPr lang="en-US" dirty="0" err="1"/>
              <a:t>otan</a:t>
            </a:r>
            <a:r>
              <a:rPr lang="en-US" dirty="0"/>
              <a:t> o </a:t>
            </a:r>
            <a:r>
              <a:rPr lang="en-US" dirty="0" err="1"/>
              <a:t>paixtis</a:t>
            </a:r>
            <a:r>
              <a:rPr lang="en-US" dirty="0"/>
              <a:t> </a:t>
            </a:r>
            <a:r>
              <a:rPr lang="en-US" dirty="0" err="1"/>
              <a:t>iserthi</a:t>
            </a:r>
            <a:r>
              <a:rPr lang="en-US" dirty="0"/>
              <a:t> </a:t>
            </a:r>
            <a:r>
              <a:rPr lang="en-US" dirty="0" err="1"/>
              <a:t>sti</a:t>
            </a:r>
            <a:r>
              <a:rPr lang="en-US" dirty="0"/>
              <a:t> </a:t>
            </a:r>
            <a:r>
              <a:rPr lang="en-US" dirty="0" err="1"/>
              <a:t>perioxi</a:t>
            </a:r>
            <a:r>
              <a:rPr lang="en-US" dirty="0"/>
              <a:t> restricted me diafora </a:t>
            </a:r>
            <a:r>
              <a:rPr lang="en-US" dirty="0" err="1"/>
              <a:t>idwn</a:t>
            </a:r>
            <a:r>
              <a:rPr lang="en-US" dirty="0"/>
              <a:t> </a:t>
            </a:r>
            <a:r>
              <a:rPr lang="en-US" dirty="0" err="1"/>
              <a:t>eksasthenisis</a:t>
            </a:r>
            <a:r>
              <a:rPr lang="en-US" dirty="0"/>
              <a:t> apo poly </a:t>
            </a:r>
            <a:r>
              <a:rPr lang="en-US" dirty="0" err="1"/>
              <a:t>ws</a:t>
            </a:r>
            <a:r>
              <a:rPr lang="en-US" dirty="0"/>
              <a:t> </a:t>
            </a:r>
            <a:r>
              <a:rPr lang="en-US" dirty="0" err="1"/>
              <a:t>telios</a:t>
            </a:r>
            <a:r>
              <a:rPr lang="en-US" dirty="0"/>
              <a:t> </a:t>
            </a:r>
            <a:r>
              <a:rPr lang="en-US" dirty="0" err="1"/>
              <a:t>apwlia</a:t>
            </a:r>
            <a:r>
              <a:rPr lang="en-US" dirty="0"/>
              <a:t> </a:t>
            </a:r>
            <a:r>
              <a:rPr lang="en-US" dirty="0" err="1"/>
              <a:t>simatos</a:t>
            </a:r>
            <a:r>
              <a:rPr lang="en-US" dirty="0"/>
              <a:t> me </a:t>
            </a:r>
            <a:r>
              <a:rPr lang="en-US" dirty="0" err="1"/>
              <a:t>parasita</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757263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εποχή της ψηφιακής τεχνολογίας, κάθε επιχείρηση είναι μια επιχείρηση λογισμικού.</a:t>
            </a:r>
          </a:p>
          <a:p>
            <a:r>
              <a:rPr lang="el-GR" dirty="0"/>
              <a:t>Η ευελιξία δεν είναι επιλογή ή κάτι μόνο για τεχνικές ομάδες, είναι </a:t>
            </a:r>
            <a:r>
              <a:rPr lang="en-US" dirty="0"/>
              <a:t>business imperative</a:t>
            </a:r>
            <a:r>
              <a:rPr lang="el-GR" dirty="0"/>
              <a:t>».</a:t>
            </a:r>
            <a:endParaRPr lang="en-US" dirty="0"/>
          </a:p>
          <a:p>
            <a:endParaRPr lang="en-US" dirty="0"/>
          </a:p>
          <a:p>
            <a:r>
              <a:rPr lang="el-GR" dirty="0" err="1"/>
              <a:t>Δηλαδη</a:t>
            </a:r>
            <a:r>
              <a:rPr lang="el-GR" dirty="0"/>
              <a:t> πρέπει να υπάρξει </a:t>
            </a:r>
            <a:r>
              <a:rPr lang="en-US" dirty="0"/>
              <a:t>agility </a:t>
            </a:r>
            <a:r>
              <a:rPr lang="el-GR" dirty="0"/>
              <a:t>και το να </a:t>
            </a:r>
            <a:r>
              <a:rPr lang="el-GR" dirty="0" err="1"/>
              <a:t>υπαρξει</a:t>
            </a:r>
            <a:r>
              <a:rPr lang="el-GR" dirty="0"/>
              <a:t> </a:t>
            </a:r>
            <a:r>
              <a:rPr lang="el-GR" dirty="0" err="1"/>
              <a:t>εννούμε</a:t>
            </a:r>
            <a:r>
              <a:rPr lang="el-GR" dirty="0"/>
              <a:t> </a:t>
            </a:r>
            <a:r>
              <a:rPr lang="el-GR" dirty="0" err="1"/>
              <a:t>ριζικα</a:t>
            </a:r>
            <a:r>
              <a:rPr lang="el-GR" dirty="0"/>
              <a:t> λειτουργική ώστε να προχωρήσει από </a:t>
            </a:r>
            <a:r>
              <a:rPr lang="en-US" dirty="0"/>
              <a:t>idea -&gt; reality to project vision.</a:t>
            </a:r>
          </a:p>
          <a:p>
            <a:endParaRPr lang="en-US" dirty="0"/>
          </a:p>
          <a:p>
            <a:pPr algn="l"/>
            <a:r>
              <a:rPr lang="en-US" b="0" i="0" strike="sngStrike" dirty="0">
                <a:solidFill>
                  <a:srgbClr val="BDC1C6"/>
                </a:solidFill>
                <a:effectLst/>
                <a:latin typeface="arial" panose="020B0604020202020204" pitchFamily="34" charset="0"/>
              </a:rPr>
              <a:t>What are key business imperatives?</a:t>
            </a:r>
          </a:p>
          <a:p>
            <a:pPr algn="l"/>
            <a:r>
              <a:rPr lang="en-US" b="0" i="0" strike="sngStrike" dirty="0">
                <a:solidFill>
                  <a:srgbClr val="BDC1C6"/>
                </a:solidFill>
                <a:effectLst/>
                <a:latin typeface="arial" panose="020B0604020202020204" pitchFamily="34" charset="0"/>
              </a:rPr>
              <a:t>Related. A business imperative is </a:t>
            </a:r>
            <a:r>
              <a:rPr lang="en-US" b="1" i="0" strike="sngStrike" dirty="0">
                <a:solidFill>
                  <a:srgbClr val="BDC1C6"/>
                </a:solidFill>
                <a:effectLst/>
                <a:latin typeface="arial" panose="020B0604020202020204" pitchFamily="34" charset="0"/>
              </a:rPr>
              <a:t>a major change or goal that your company promises to reach</a:t>
            </a:r>
            <a:r>
              <a:rPr lang="en-US" b="0" i="0" strike="sngStrike" dirty="0">
                <a:solidFill>
                  <a:srgbClr val="BDC1C6"/>
                </a:solidFill>
                <a:effectLst/>
                <a:latin typeface="arial" panose="020B0604020202020204" pitchFamily="34" charset="0"/>
              </a:rPr>
              <a:t>. Unlike an idea, an imperative does not have the option of not working. Strong, focused objectives will drive and strengthen your business.</a:t>
            </a:r>
          </a:p>
          <a:p>
            <a:endParaRPr lang="en-US" strike="sngStrike" dirty="0"/>
          </a:p>
          <a:p>
            <a:r>
              <a:rPr lang="en-US" b="0" i="0" strike="sngStrike" dirty="0">
                <a:solidFill>
                  <a:srgbClr val="BDC1C6"/>
                </a:solidFill>
                <a:effectLst/>
                <a:latin typeface="arial" panose="020B0604020202020204" pitchFamily="34" charset="0"/>
              </a:rPr>
              <a:t>A business imperative is </a:t>
            </a:r>
            <a:r>
              <a:rPr lang="en-US" b="1" i="0" strike="sngStrike" dirty="0">
                <a:solidFill>
                  <a:srgbClr val="BDC1C6"/>
                </a:solidFill>
                <a:effectLst/>
                <a:latin typeface="arial" panose="020B0604020202020204" pitchFamily="34" charset="0"/>
              </a:rPr>
              <a:t>an initiative or objective that the city must accomplish to make meaningful progress toward achieving its strategic vision</a:t>
            </a:r>
            <a:r>
              <a:rPr lang="en-US" b="0" i="0" strike="sngStrike" dirty="0">
                <a:solidFill>
                  <a:srgbClr val="BDC1C6"/>
                </a:solidFill>
                <a:effectLst/>
                <a:latin typeface="arial" panose="020B0604020202020204" pitchFamily="34" charset="0"/>
              </a:rPr>
              <a:t>. An IT imperative is an action or initiative that </a:t>
            </a:r>
            <a:r>
              <a:rPr lang="en-US" b="0" i="0" strike="sngStrike" dirty="0" err="1">
                <a:solidFill>
                  <a:srgbClr val="BDC1C6"/>
                </a:solidFill>
                <a:effectLst/>
                <a:latin typeface="arial" panose="020B0604020202020204" pitchFamily="34" charset="0"/>
              </a:rPr>
              <a:t>ComIT</a:t>
            </a:r>
            <a:r>
              <a:rPr lang="en-US" b="0" i="0" strike="sngStrike" dirty="0">
                <a:solidFill>
                  <a:srgbClr val="BDC1C6"/>
                </a:solidFill>
                <a:effectLst/>
                <a:latin typeface="arial" panose="020B0604020202020204" pitchFamily="34" charset="0"/>
              </a:rPr>
              <a:t> would undertake to enable one or more business imperatives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246474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provision</a:t>
            </a:r>
          </a:p>
          <a:p>
            <a:endParaRPr lang="en-US" dirty="0"/>
          </a:p>
          <a:p>
            <a:r>
              <a:rPr lang="el-GR" dirty="0"/>
              <a:t>Κατασκευή και </a:t>
            </a:r>
            <a:r>
              <a:rPr lang="el-GR" dirty="0" err="1"/>
              <a:t>οραμα</a:t>
            </a:r>
            <a:r>
              <a:rPr lang="el-GR" dirty="0"/>
              <a:t> λειτουργείας από πριν την λειτουργεία των </a:t>
            </a:r>
            <a:r>
              <a:rPr lang="en-US" dirty="0"/>
              <a:t>services (Design) </a:t>
            </a:r>
            <a:r>
              <a:rPr lang="el-GR" dirty="0"/>
              <a:t>στο </a:t>
            </a:r>
            <a:r>
              <a:rPr lang="el-GR" dirty="0" err="1"/>
              <a:t>κομματι</a:t>
            </a:r>
            <a:r>
              <a:rPr lang="el-GR" dirty="0"/>
              <a:t> του </a:t>
            </a:r>
            <a:r>
              <a:rPr lang="en-US" dirty="0"/>
              <a:t>proactive</a:t>
            </a:r>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How entire business interacts with R&amp;D team and it is not is siloed (</a:t>
            </a:r>
            <a:r>
              <a:rPr lang="el-GR" strike="sngStrike" dirty="0" err="1"/>
              <a:t>απομονωμενοι</a:t>
            </a:r>
            <a:r>
              <a:rPr lang="el-GR" strike="sngStrike" dirty="0"/>
              <a:t>)</a:t>
            </a:r>
            <a:r>
              <a:rPr lang="en-US" strike="sngStrike" dirty="0"/>
              <a:t> from business executives or any other department</a:t>
            </a:r>
          </a:p>
          <a:p>
            <a:endParaRPr lang="en-US" dirty="0"/>
          </a:p>
          <a:p>
            <a:r>
              <a:rPr lang="el-GR" dirty="0"/>
              <a:t>Το πώς ολόκληρη η επιχείρηση </a:t>
            </a:r>
            <a:r>
              <a:rPr lang="el-GR" dirty="0" err="1"/>
              <a:t>αλληλεπιδρά</a:t>
            </a:r>
            <a:r>
              <a:rPr lang="el-GR" dirty="0"/>
              <a:t> με την ομάδα Έρευνας και Ανάπτυξης και δεν απομονώνεται </a:t>
            </a:r>
            <a:r>
              <a:rPr lang="el-GR" strike="sngStrike" dirty="0"/>
              <a:t>αποκαλύπτεται</a:t>
            </a:r>
            <a:r>
              <a:rPr lang="el-GR" dirty="0"/>
              <a:t> από στελέχη επιχειρήσεων ή οποιοδήποτε άλλο τμήμα</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lifecycle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2860372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Sindiasmos</a:t>
            </a:r>
            <a:r>
              <a:rPr lang="en-US" dirty="0"/>
              <a:t> Cloud k orchestration deployment me ci/cd (</a:t>
            </a:r>
            <a:r>
              <a:rPr lang="en-US" b="0" i="0" dirty="0">
                <a:solidFill>
                  <a:srgbClr val="E8EAED"/>
                </a:solidFill>
                <a:effectLst/>
                <a:latin typeface="arial" panose="020B0604020202020204" pitchFamily="34" charset="0"/>
              </a:rPr>
              <a:t>continuous integration/improvement and continuous delivery/continuous deployment)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45</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46</a:t>
            </a:fld>
            <a:endParaRPr lang="en-US"/>
          </a:p>
        </p:txBody>
      </p:sp>
    </p:spTree>
    <p:extLst>
      <p:ext uri="{BB962C8B-B14F-4D97-AF65-F5344CB8AC3E}">
        <p14:creationId xmlns:p14="http://schemas.microsoft.com/office/powerpoint/2010/main" val="135925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tha</a:t>
            </a:r>
            <a:r>
              <a:rPr lang="en-US" dirty="0"/>
              <a:t> </a:t>
            </a:r>
            <a:r>
              <a:rPr lang="en-US" dirty="0" err="1"/>
              <a:t>brite</a:t>
            </a:r>
            <a:r>
              <a:rPr lang="en-US" dirty="0"/>
              <a:t> ola ta videos </a:t>
            </a:r>
            <a:r>
              <a:rPr lang="en-US" dirty="0" err="1"/>
              <a:t>sto</a:t>
            </a:r>
            <a:r>
              <a:rPr lang="en-US" dirty="0"/>
              <a:t> YouTube </a:t>
            </a:r>
            <a:r>
              <a:rPr lang="en-US" dirty="0" err="1"/>
              <a:t>sxetika</a:t>
            </a:r>
            <a:r>
              <a:rPr lang="en-US" dirty="0"/>
              <a:t> me to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5</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t>ΠΕΡΙΛΗΨΗ</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err="1">
                <a:effectLst/>
                <a:latin typeface="Arial" panose="020B0604020202020204" pitchFamily="34" charset="0"/>
                <a:ea typeface="Calibri" panose="020F0502020204030204" pitchFamily="34" charset="0"/>
                <a:cs typeface="Arial" panose="020B0604020202020204" pitchFamily="34" charset="0"/>
              </a:rPr>
              <a:t>Eksetazi</a:t>
            </a:r>
            <a:r>
              <a:rPr lang="en-US" strike="sngStrike" dirty="0">
                <a:effectLst/>
                <a:latin typeface="Arial" panose="020B0604020202020204" pitchFamily="34" charset="0"/>
                <a:ea typeface="Calibri" panose="020F0502020204030204" pitchFamily="34" charset="0"/>
                <a:cs typeface="Arial" panose="020B0604020202020204" pitchFamily="34" charset="0"/>
              </a:rPr>
              <a:t>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apotimatai</a:t>
            </a:r>
            <a:r>
              <a:rPr lang="en-US" strike="sngStrike" dirty="0">
                <a:effectLst/>
                <a:latin typeface="Arial" panose="020B0604020202020204" pitchFamily="34" charset="0"/>
                <a:ea typeface="Calibri" panose="020F0502020204030204" pitchFamily="34" charset="0"/>
                <a:cs typeface="Arial" panose="020B0604020202020204" pitchFamily="34" charset="0"/>
              </a:rPr>
              <a:t> 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psixanalisi</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plithismou</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stoxos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ine</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na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anaptixthoun</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xaraktiristika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gyrw</a:t>
            </a:r>
            <a:r>
              <a:rPr lang="en-US" strike="sngStrike" dirty="0">
                <a:effectLst/>
                <a:latin typeface="Arial" panose="020B0604020202020204" pitchFamily="34" charset="0"/>
                <a:ea typeface="Calibri" panose="020F0502020204030204" pitchFamily="34" charset="0"/>
                <a:cs typeface="Arial" panose="020B0604020202020204" pitchFamily="34" charset="0"/>
              </a:rPr>
              <a:t> apo tin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psixanalisi</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plithismou</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lambanontas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ipopsi</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nees</a:t>
            </a:r>
            <a:r>
              <a:rPr lang="en-US" strike="sngStrike" dirty="0">
                <a:effectLst/>
                <a:latin typeface="Arial" panose="020B0604020202020204" pitchFamily="34" charset="0"/>
                <a:ea typeface="Calibri" panose="020F0502020204030204" pitchFamily="34" charset="0"/>
                <a:cs typeface="Arial" panose="020B0604020202020204" pitchFamily="34" charset="0"/>
              </a:rPr>
              <a:t> idees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empriries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alla</a:t>
            </a:r>
            <a:r>
              <a:rPr lang="en-US" strike="sngStrike" dirty="0">
                <a:effectLst/>
                <a:latin typeface="Arial" panose="020B0604020202020204" pitchFamily="34" charset="0"/>
                <a:ea typeface="Calibri" panose="020F0502020204030204" pitchFamily="34" charset="0"/>
                <a:cs typeface="Arial" panose="020B0604020202020204" pitchFamily="34" charset="0"/>
              </a:rPr>
              <a:t>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na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dieraunithoun</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tixon</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diepistimonikes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sxesis</a:t>
            </a:r>
            <a:r>
              <a:rPr lang="en-US" strike="sngStrike" dirty="0">
                <a:effectLst/>
                <a:latin typeface="Arial" panose="020B0604020202020204" pitchFamily="34" charset="0"/>
                <a:ea typeface="Calibri" panose="020F0502020204030204" pitchFamily="34" charset="0"/>
                <a:cs typeface="Arial" panose="020B0604020202020204" pitchFamily="34" charset="0"/>
              </a:rPr>
              <a:t> me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alla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pedia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gnwsis</a:t>
            </a:r>
            <a:r>
              <a:rPr lang="en-US" strike="sngStrike" dirty="0">
                <a:effectLst/>
                <a:latin typeface="Arial" panose="020B0604020202020204" pitchFamily="34" charset="0"/>
                <a:ea typeface="Calibri" panose="020F0502020204030204" pitchFamily="34" charset="0"/>
                <a:cs typeface="Arial" panose="020B0604020202020204" pitchFamily="34" charset="0"/>
              </a:rPr>
              <a:t>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stoxasmou</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stoxastis</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etimologia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diladi</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thewritika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zitimata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I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ipsila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themata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priblimatismou</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px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zitimata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tis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koinwnias</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anthrwpo</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aksies</a:t>
            </a:r>
            <a:endParaRPr lang="en-US" strike="sngStrike"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sngStrike"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10C69D4-DE42-414E-829A-8F378A406FFC}" type="slidenum">
              <a:rPr lang="en-US" smtClean="0"/>
              <a:t>6</a:t>
            </a:fld>
            <a:endParaRPr lang="en-US"/>
          </a:p>
        </p:txBody>
      </p:sp>
    </p:spTree>
    <p:extLst>
      <p:ext uri="{BB962C8B-B14F-4D97-AF65-F5344CB8AC3E}">
        <p14:creationId xmlns:p14="http://schemas.microsoft.com/office/powerpoint/2010/main" val="2158971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Say about steps not the steps itself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latin typeface="Arial" panose="020B0604020202020204" pitchFamily="34" charset="0"/>
                <a:cs typeface="Arial" panose="020B0604020202020204" pitchFamily="34" charset="0"/>
              </a:rPr>
              <a:t>Συνεπώς</a:t>
            </a:r>
            <a:r>
              <a:rPr lang="en-US" sz="1200" b="1" dirty="0">
                <a:latin typeface="Arial" panose="020B0604020202020204" pitchFamily="34" charset="0"/>
                <a:cs typeface="Arial" panose="020B0604020202020204" pitchFamily="34" charset="0"/>
              </a:rPr>
              <a:t> </a:t>
            </a:r>
            <a:r>
              <a:rPr lang="el-GR" sz="1200" b="1" dirty="0">
                <a:latin typeface="Arial" panose="020B0604020202020204" pitchFamily="34" charset="0"/>
                <a:cs typeface="Arial" panose="020B0604020202020204" pitchFamily="34" charset="0"/>
              </a:rPr>
              <a:t>η έρευνα εξετάζει</a:t>
            </a:r>
            <a:r>
              <a:rPr lang="en-US" sz="1200" b="1" dirty="0">
                <a:latin typeface="Arial" panose="020B0604020202020204" pitchFamily="34" charset="0"/>
                <a:cs typeface="Arial" panose="020B0604020202020204" pitchFamily="34" charset="0"/>
              </a:rPr>
              <a:t> to </a:t>
            </a:r>
            <a:r>
              <a:rPr lang="en-US" sz="12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l-GR"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endParaRPr lang="el-GR" dirty="0"/>
          </a:p>
          <a:p>
            <a:endParaRPr lang="el-GR" dirty="0"/>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για </a:t>
            </a:r>
            <a:r>
              <a:rPr lang="el-GR" sz="2400" dirty="0" err="1">
                <a:latin typeface="Arial" panose="020B0604020202020204" pitchFamily="34" charset="0"/>
                <a:cs typeface="Arial" panose="020B0604020202020204" pitchFamily="34" charset="0"/>
              </a:rPr>
              <a:t>σωστη</a:t>
            </a:r>
            <a:r>
              <a:rPr lang="el-GR" sz="2400" dirty="0">
                <a:latin typeface="Arial" panose="020B0604020202020204" pitchFamily="34" charset="0"/>
                <a:cs typeface="Arial" panose="020B0604020202020204" pitchFamily="34" charset="0"/>
              </a:rPr>
              <a:t> </a:t>
            </a:r>
            <a:r>
              <a:rPr lang="el-GR" sz="2400" dirty="0" err="1">
                <a:latin typeface="Arial" panose="020B0604020202020204" pitchFamily="34" charset="0"/>
                <a:cs typeface="Arial" panose="020B0604020202020204" pitchFamily="34" charset="0"/>
              </a:rPr>
              <a:t>κατευθυνση</a:t>
            </a:r>
            <a:r>
              <a:rPr lang="el-GR" sz="2400" dirty="0">
                <a:latin typeface="Arial" panose="020B0604020202020204" pitchFamily="34" charset="0"/>
                <a:cs typeface="Arial" panose="020B0604020202020204" pitchFamily="34" charset="0"/>
              </a:rPr>
              <a:t> δημιουργίας</a:t>
            </a:r>
            <a:r>
              <a:rPr lang="en-US" sz="2400" dirty="0">
                <a:latin typeface="Arial" panose="020B0604020202020204" pitchFamily="34" charset="0"/>
                <a:cs typeface="Arial" panose="020B0604020202020204" pitchFamily="34" charset="0"/>
              </a:rPr>
              <a:t> </a:t>
            </a:r>
            <a:r>
              <a:rPr lang="el-GR" sz="2400" dirty="0">
                <a:latin typeface="Arial" panose="020B0604020202020204" pitchFamily="34" charset="0"/>
                <a:cs typeface="Arial" panose="020B0604020202020204" pitchFamily="34" charset="0"/>
              </a:rPr>
              <a:t>περιζήτητων</a:t>
            </a:r>
            <a:r>
              <a:rPr lang="en-US" sz="2400" dirty="0">
                <a:latin typeface="Arial" panose="020B0604020202020204" pitchFamily="34" charset="0"/>
                <a:cs typeface="Arial" panose="020B0604020202020204" pitchFamily="34" charset="0"/>
              </a:rPr>
              <a:t> feature</a:t>
            </a:r>
            <a:endParaRPr lang="el-GR" sz="2400" dirty="0">
              <a:latin typeface="Arial" panose="020B0604020202020204" pitchFamily="34" charset="0"/>
              <a:cs typeface="Arial" panose="020B0604020202020204" pitchFamily="34" charset="0"/>
            </a:endParaRP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r>
              <a:rPr lang="en-US" sz="2400" dirty="0">
                <a:effectLst/>
                <a:latin typeface="Arial" panose="020B0604020202020204" pitchFamily="34" charset="0"/>
                <a:ea typeface="Calibri" panose="020F0502020204030204" pitchFamily="34" charset="0"/>
                <a:cs typeface="Arial" panose="020B0604020202020204" pitchFamily="34" charset="0"/>
              </a:rPr>
              <a:t> (to </a:t>
            </a:r>
            <a:r>
              <a:rPr lang="en-US" sz="2400" dirty="0" err="1">
                <a:effectLst/>
                <a:latin typeface="Arial" panose="020B0604020202020204" pitchFamily="34" charset="0"/>
                <a:ea typeface="Calibri" panose="020F0502020204030204" pitchFamily="34" charset="0"/>
                <a:cs typeface="Arial" panose="020B0604020202020204" pitchFamily="34" charset="0"/>
              </a:rPr>
              <a:t>voip</a:t>
            </a:r>
            <a:r>
              <a:rPr lang="en-US" sz="2400" dirty="0">
                <a:effectLst/>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r>
              <a:rPr lang="en-US" sz="2400" dirty="0">
                <a:effectLst/>
                <a:latin typeface="Arial" panose="020B0604020202020204" pitchFamily="34" charset="0"/>
                <a:ea typeface="Calibri" panose="020F0502020204030204" pitchFamily="34" charset="0"/>
                <a:cs typeface="Arial" panose="020B0604020202020204" pitchFamily="34" charset="0"/>
              </a:rPr>
              <a:t> (simulation </a:t>
            </a:r>
            <a:r>
              <a:rPr lang="en-US" sz="2400" dirty="0" err="1">
                <a:effectLst/>
                <a:latin typeface="Arial" panose="020B0604020202020204" pitchFamily="34" charset="0"/>
                <a:ea typeface="Calibri" panose="020F0502020204030204" pitchFamily="34" charset="0"/>
                <a:cs typeface="Arial" panose="020B0604020202020204" pitchFamily="34" charset="0"/>
              </a:rPr>
              <a:t>twn</a:t>
            </a:r>
            <a:r>
              <a:rPr lang="en-US" sz="2400" dirty="0">
                <a:effectLst/>
                <a:latin typeface="Arial" panose="020B0604020202020204" pitchFamily="34" charset="0"/>
                <a:ea typeface="Calibri" panose="020F0502020204030204" pitchFamily="34" charset="0"/>
                <a:cs typeface="Arial" panose="020B0604020202020204" pitchFamily="34" charset="0"/>
              </a:rPr>
              <a:t> real world scenarios)</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Και Τα βήματα διαδικασίας για την δημιουργία των μηχανισμών</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7</a:t>
            </a:fld>
            <a:endParaRPr lang="en-US"/>
          </a:p>
        </p:txBody>
      </p:sp>
    </p:spTree>
    <p:extLst>
      <p:ext uri="{BB962C8B-B14F-4D97-AF65-F5344CB8AC3E}">
        <p14:creationId xmlns:p14="http://schemas.microsoft.com/office/powerpoint/2010/main" val="935507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link </a:t>
            </a:r>
            <a:r>
              <a:rPr lang="en-US" dirty="0" err="1"/>
              <a:t>odigi</a:t>
            </a:r>
            <a:r>
              <a:rPr lang="en-US" dirty="0"/>
              <a:t> </a:t>
            </a:r>
            <a:r>
              <a:rPr lang="en-US" dirty="0" err="1"/>
              <a:t>sto</a:t>
            </a:r>
            <a:r>
              <a:rPr lang="en-US" dirty="0"/>
              <a:t> </a:t>
            </a:r>
            <a:r>
              <a:rPr lang="en-US" dirty="0" err="1"/>
              <a:t>proswpiko</a:t>
            </a:r>
            <a:r>
              <a:rPr lang="en-US" dirty="0"/>
              <a:t> market tis </a:t>
            </a:r>
            <a:r>
              <a:rPr lang="en-US" dirty="0" err="1"/>
              <a:t>ergasias</a:t>
            </a:r>
            <a:r>
              <a:rPr lang="en-US" dirty="0"/>
              <a:t> opu </a:t>
            </a:r>
            <a:r>
              <a:rPr lang="en-US" dirty="0" err="1"/>
              <a:t>tha</a:t>
            </a:r>
            <a:r>
              <a:rPr lang="en-US" dirty="0"/>
              <a:t> </a:t>
            </a:r>
            <a:r>
              <a:rPr lang="en-US" dirty="0" err="1"/>
              <a:t>brite</a:t>
            </a:r>
            <a:r>
              <a:rPr lang="en-US" dirty="0"/>
              <a:t> </a:t>
            </a:r>
            <a:r>
              <a:rPr lang="en-US" dirty="0" err="1"/>
              <a:t>oles</a:t>
            </a:r>
            <a:r>
              <a:rPr lang="en-US" dirty="0"/>
              <a:t> tis </a:t>
            </a:r>
            <a:r>
              <a:rPr lang="en-US" dirty="0" err="1"/>
              <a:t>leptomeries</a:t>
            </a:r>
            <a:r>
              <a:rPr lang="en-US" dirty="0"/>
              <a:t> </a:t>
            </a:r>
            <a:r>
              <a:rPr lang="en-US" dirty="0" err="1"/>
              <a:t>gia</a:t>
            </a:r>
            <a:r>
              <a:rPr lang="en-US" dirty="0"/>
              <a:t> </a:t>
            </a:r>
            <a:r>
              <a:rPr lang="en-US" dirty="0" err="1"/>
              <a:t>autin</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313564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eksetastoun</a:t>
            </a:r>
            <a:r>
              <a:rPr lang="en-US" dirty="0"/>
              <a:t> oi </a:t>
            </a:r>
            <a:r>
              <a:rPr lang="en-US" dirty="0" err="1"/>
              <a:t>parakatw</a:t>
            </a:r>
            <a:r>
              <a:rPr lang="en-US" dirty="0"/>
              <a:t> </a:t>
            </a:r>
            <a:r>
              <a:rPr lang="en-US" dirty="0" err="1"/>
              <a:t>enotites</a:t>
            </a:r>
            <a:r>
              <a:rPr lang="en-US" dirty="0"/>
              <a:t> ta </a:t>
            </a:r>
            <a:r>
              <a:rPr lang="en-US" dirty="0" err="1"/>
              <a:t>dedomena</a:t>
            </a:r>
            <a:r>
              <a:rPr lang="en-US" dirty="0"/>
              <a:t> kai apotelesmata </a:t>
            </a:r>
            <a:r>
              <a:rPr lang="en-US" dirty="0" err="1"/>
              <a:t>tou</a:t>
            </a:r>
            <a:r>
              <a:rPr lang="en-US" dirty="0"/>
              <a:t>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85306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5/5/2022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5/5/2022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Colors" Target="../diagrams/colors1.xml"/><Relationship Id="rId3" Type="http://schemas.openxmlformats.org/officeDocument/2006/relationships/image" Target="../media/image10.jpg"/><Relationship Id="rId7" Type="http://schemas.openxmlformats.org/officeDocument/2006/relationships/hyperlink" Target="https://netivist.org/debate/pokemon-go-pros-and-cons" TargetMode="External"/><Relationship Id="rId12" Type="http://schemas.openxmlformats.org/officeDocument/2006/relationships/diagramQuickStyle" Target="../diagrams/quickStyle1.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2.jpg"/><Relationship Id="rId11" Type="http://schemas.openxmlformats.org/officeDocument/2006/relationships/diagramLayout" Target="../diagrams/layout1.xml"/><Relationship Id="rId5" Type="http://schemas.openxmlformats.org/officeDocument/2006/relationships/image" Target="../media/image11.jpg"/><Relationship Id="rId10" Type="http://schemas.openxmlformats.org/officeDocument/2006/relationships/diagramData" Target="../diagrams/data1.xml"/><Relationship Id="rId4" Type="http://schemas.openxmlformats.org/officeDocument/2006/relationships/hyperlink" Target="https://www.flickr.com/photos/40168038@N08/36005328171" TargetMode="External"/><Relationship Id="rId9" Type="http://schemas.openxmlformats.org/officeDocument/2006/relationships/hyperlink" Target="https://creativecommons.org/licenses/by-nc-sa/3.0/" TargetMode="External"/><Relationship Id="rId14" Type="http://schemas.microsoft.com/office/2007/relationships/diagramDrawing" Target="../diagrams/drawing1.xml"/></Relationships>
</file>

<file path=ppt/slides/_rels/slide17.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Layout" Target="../diagrams/layout2.xml"/><Relationship Id="rId3" Type="http://schemas.openxmlformats.org/officeDocument/2006/relationships/image" Target="../media/image13.jpg"/><Relationship Id="rId7" Type="http://schemas.openxmlformats.org/officeDocument/2006/relationships/hyperlink" Target="https://www.universetoday.com/77523/multiverse/" TargetMode="External"/><Relationship Id="rId12" Type="http://schemas.openxmlformats.org/officeDocument/2006/relationships/diagramData" Target="../diagrams/data2.xml"/><Relationship Id="rId2" Type="http://schemas.openxmlformats.org/officeDocument/2006/relationships/notesSlide" Target="../notesSlides/notesSlide17.xml"/><Relationship Id="rId16" Type="http://schemas.microsoft.com/office/2007/relationships/diagramDrawing" Target="../diagrams/drawing2.xml"/><Relationship Id="rId1" Type="http://schemas.openxmlformats.org/officeDocument/2006/relationships/slideLayout" Target="../slideLayouts/slideLayout15.xml"/><Relationship Id="rId6" Type="http://schemas.openxmlformats.org/officeDocument/2006/relationships/image" Target="../media/image15.jpg"/><Relationship Id="rId11" Type="http://schemas.openxmlformats.org/officeDocument/2006/relationships/image" Target="../media/image17.svg"/><Relationship Id="rId5" Type="http://schemas.openxmlformats.org/officeDocument/2006/relationships/image" Target="../media/image14.gif"/><Relationship Id="rId15" Type="http://schemas.openxmlformats.org/officeDocument/2006/relationships/diagramColors" Target="../diagrams/colors2.xml"/><Relationship Id="rId10" Type="http://schemas.openxmlformats.org/officeDocument/2006/relationships/image" Target="../media/image16.png"/><Relationship Id="rId4" Type="http://schemas.openxmlformats.org/officeDocument/2006/relationships/hyperlink" Target="http://www.playstationblast.com.br/2017/02/playstation-vr-vendas.html" TargetMode="External"/><Relationship Id="rId9" Type="http://schemas.openxmlformats.org/officeDocument/2006/relationships/hyperlink" Target="https://creativecommons.org/licenses/by/3.0/" TargetMode="External"/><Relationship Id="rId1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ilmarkou19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mailto:mmarkou19b@amcstudent.edu.g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23.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32.xml"/><Relationship Id="rId16" Type="http://schemas.openxmlformats.org/officeDocument/2006/relationships/diagramColors" Target="../diagrams/colors7.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jpeg"/><Relationship Id="rId2" Type="http://schemas.openxmlformats.org/officeDocument/2006/relationships/tags" Target="../tags/tag3.xml"/><Relationship Id="rId1" Type="http://schemas.openxmlformats.org/officeDocument/2006/relationships/video" Target="https://www.youtube.com/embed/2QcsIlXXc1M?feature=oembed" TargetMode="Externa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svitla.com/blog/sdlc-methodologies"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youtu.be/K6WGjKm1JZo" TargetMode="External"/><Relationship Id="rId3" Type="http://schemas.openxmlformats.org/officeDocument/2006/relationships/image" Target="../media/image3.gif"/><Relationship Id="rId7" Type="http://schemas.openxmlformats.org/officeDocument/2006/relationships/hyperlink" Target="https://youtu.be/UaiMWREsuQU"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youtu.be/FvyhLrOVsgU" TargetMode="External"/><Relationship Id="rId5" Type="http://schemas.openxmlformats.org/officeDocument/2006/relationships/hyperlink" Target="https://youtu.be/EWK5TxIxNug" TargetMode="Externa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unrealengine.com/marketplace/en-US/product/advanced-voip-voice-chat-syste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72" name="Title 1">
            <a:extLst>
              <a:ext uri="{FF2B5EF4-FFF2-40B4-BE49-F238E27FC236}">
                <a16:creationId xmlns:a16="http://schemas.microsoft.com/office/drawing/2014/main" id="{4254A938-BC58-49A1-BB09-1A4FC7FF2443}"/>
              </a:ext>
            </a:extLst>
          </p:cNvPr>
          <p:cNvSpPr txBox="1">
            <a:spLocks/>
          </p:cNvSpPr>
          <p:nvPr/>
        </p:nvSpPr>
        <p:spPr>
          <a:xfrm>
            <a:off x="7647057" y="6085419"/>
            <a:ext cx="3611529" cy="835096"/>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3200" b="1" dirty="0">
                <a:effectLst>
                  <a:outerShdw blurRad="38100" dist="38100" dir="2700000" algn="tl">
                    <a:srgbClr val="000000">
                      <a:alpha val="43137"/>
                    </a:srgbClr>
                  </a:outerShdw>
                </a:effectLst>
              </a:rPr>
              <a:t>By </a:t>
            </a:r>
            <a:r>
              <a:rPr lang="el-GR" sz="3200" b="1" dirty="0">
                <a:effectLst>
                  <a:outerShdw blurRad="38100" dist="38100" dir="2700000" algn="tl">
                    <a:srgbClr val="000000">
                      <a:alpha val="43137"/>
                    </a:srgbClr>
                  </a:outerShdw>
                </a:effectLst>
              </a:rPr>
              <a:t>ΜΙΧΑΗΛ ΜΑΡΚΟΥ</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6849" y="2714262"/>
            <a:ext cx="4830164" cy="8862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 </a:t>
            </a:r>
            <a:r>
              <a:rPr kumimoji="0" lang="en-US" sz="36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aira SemiCondensed ExtraBold"/>
              </a:rPr>
              <a:t>-</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 </a:t>
            </a:r>
            <a:r>
              <a:rPr kumimoji="0" lang="el-GR"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412520" y="5599155"/>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452046" y="2588390"/>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347313" y="3052422"/>
            <a:ext cx="3508714"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73874" y="3663685"/>
            <a:ext cx="3089222"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7390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kern="0" dirty="0" err="1">
                <a:solidFill>
                  <a:srgbClr val="FFFFFF"/>
                </a:solidFill>
                <a:latin typeface="Arial" panose="020B0604020202020204" pitchFamily="34" charset="0"/>
                <a:cs typeface="Arial" panose="020B0604020202020204" pitchFamily="34" charset="0"/>
              </a:rPr>
              <a:t>Διεπαφές</a:t>
            </a:r>
            <a:r>
              <a:rPr lang="el-GR" sz="18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347313" y="3592476"/>
            <a:ext cx="4080214" cy="11319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8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85A6D08-6A73-423B-A64C-9890E22975A8}"/>
              </a:ext>
            </a:extLst>
          </p:cNvPr>
          <p:cNvSpPr/>
          <p:nvPr/>
        </p:nvSpPr>
        <p:spPr>
          <a:xfrm>
            <a:off x="3087467" y="1872849"/>
            <a:ext cx="3070048" cy="2934776"/>
          </a:xfrm>
          <a:prstGeom prst="ellipse">
            <a:avLst/>
          </a:prstGeom>
          <a:solidFill>
            <a:schemeClr val="bg2">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B27F250-64F0-40C7-9B8D-63316402191B}"/>
              </a:ext>
            </a:extLst>
          </p:cNvPr>
          <p:cNvSpPr/>
          <p:nvPr/>
        </p:nvSpPr>
        <p:spPr>
          <a:xfrm>
            <a:off x="5320463" y="1872849"/>
            <a:ext cx="3070048" cy="2934776"/>
          </a:xfrm>
          <a:prstGeom prst="ellipse">
            <a:avLst/>
          </a:prstGeom>
          <a:solidFill>
            <a:srgbClr val="448B91">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7B141FB-7FC3-4EA9-B4FE-1C009C14D5F4}"/>
              </a:ext>
            </a:extLst>
          </p:cNvPr>
          <p:cNvSpPr/>
          <p:nvPr/>
        </p:nvSpPr>
        <p:spPr>
          <a:xfrm>
            <a:off x="4203965" y="3340237"/>
            <a:ext cx="3070048" cy="2934776"/>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Venn</a:t>
            </a:r>
            <a:r>
              <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 Diagram</a:t>
            </a: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668705" y="3131324"/>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i="0" u="none" strike="noStrike" kern="0" cap="none" spc="0" normalizeH="0" baseline="0" noProof="0" dirty="0">
                <a:ln>
                  <a:noFill/>
                </a:ln>
                <a:solidFill>
                  <a:srgbClr val="F7743C"/>
                </a:solidFill>
                <a:effectLst/>
                <a:uLnTx/>
                <a:uFillTx/>
                <a:sym typeface="Saira SemiCondensed ExtraBold"/>
              </a:rPr>
              <a:t>Metaverse</a:t>
            </a:r>
            <a:endParaRPr kumimoji="0" lang="en-US" sz="2400" i="0" u="none" strike="noStrike" kern="0" cap="none" spc="0" normalizeH="0" baseline="0" noProof="0" dirty="0">
              <a:ln>
                <a:noFill/>
              </a:ln>
              <a:solidFill>
                <a:srgbClr val="F7743C"/>
              </a:solidFill>
              <a:effectLst/>
              <a:uLnTx/>
              <a:uFillTx/>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269755"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4306360" y="3878165"/>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1;p54">
            <a:extLst>
              <a:ext uri="{FF2B5EF4-FFF2-40B4-BE49-F238E27FC236}">
                <a16:creationId xmlns:a16="http://schemas.microsoft.com/office/drawing/2014/main" id="{04DEE0F1-9468-49AA-B320-4A31D728F0C1}"/>
              </a:ext>
            </a:extLst>
          </p:cNvPr>
          <p:cNvSpPr txBox="1">
            <a:spLocks/>
          </p:cNvSpPr>
          <p:nvPr/>
        </p:nvSpPr>
        <p:spPr>
          <a:xfrm>
            <a:off x="6667489"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07" name="Google Shape;1231;p54">
            <a:extLst>
              <a:ext uri="{FF2B5EF4-FFF2-40B4-BE49-F238E27FC236}">
                <a16:creationId xmlns:a16="http://schemas.microsoft.com/office/drawing/2014/main" id="{7676CF74-AA55-4986-A116-5C31FAFD9FD6}"/>
              </a:ext>
            </a:extLst>
          </p:cNvPr>
          <p:cNvSpPr txBox="1">
            <a:spLocks/>
          </p:cNvSpPr>
          <p:nvPr/>
        </p:nvSpPr>
        <p:spPr>
          <a:xfrm>
            <a:off x="5435230" y="4676379"/>
            <a:ext cx="704273"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2F7779-E3DC-4445-BC52-CE32C41D8046}"/>
                  </a:ext>
                </a:extLst>
              </p:cNvPr>
              <p:cNvSpPr txBox="1"/>
              <p:nvPr/>
            </p:nvSpPr>
            <p:spPr>
              <a:xfrm>
                <a:off x="2278779" y="3047849"/>
                <a:ext cx="65406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612F7779-E3DC-4445-BC52-CE32C41D8046}"/>
                  </a:ext>
                </a:extLst>
              </p:cNvPr>
              <p:cNvSpPr txBox="1">
                <a:spLocks noRot="1" noChangeAspect="1" noMove="1" noResize="1" noEditPoints="1" noAdjustHandles="1" noChangeArrowheads="1" noChangeShapeType="1" noTextEdit="1"/>
              </p:cNvSpPr>
              <p:nvPr/>
            </p:nvSpPr>
            <p:spPr>
              <a:xfrm>
                <a:off x="2278779" y="3047849"/>
                <a:ext cx="654068" cy="584775"/>
              </a:xfrm>
              <a:prstGeom prst="rect">
                <a:avLst/>
              </a:prstGeom>
              <a:blipFill>
                <a:blip r:embed="rId3"/>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9ECD12B4-36C5-45D2-BFFA-FD8EA9D71D75}"/>
              </a:ext>
            </a:extLst>
          </p:cNvPr>
          <p:cNvSpPr/>
          <p:nvPr/>
        </p:nvSpPr>
        <p:spPr>
          <a:xfrm>
            <a:off x="2932847" y="915492"/>
            <a:ext cx="5728268" cy="55572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231;p54">
            <a:extLst>
              <a:ext uri="{FF2B5EF4-FFF2-40B4-BE49-F238E27FC236}">
                <a16:creationId xmlns:a16="http://schemas.microsoft.com/office/drawing/2014/main" id="{CA933690-A5DD-47EA-A48C-7891ED19CEDA}"/>
              </a:ext>
            </a:extLst>
          </p:cNvPr>
          <p:cNvSpPr txBox="1">
            <a:spLocks/>
          </p:cNvSpPr>
          <p:nvPr/>
        </p:nvSpPr>
        <p:spPr>
          <a:xfrm>
            <a:off x="5606079" y="1210247"/>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XR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365493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521628" y="976210"/>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6405765" y="2716902"/>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934354" y="481635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893875" y="1674657"/>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82465" y="15732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514778" y="1818129"/>
            <a:ext cx="5062751" cy="1419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51585" y="3620774"/>
            <a:ext cx="4929252" cy="20010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20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339871" y="5489850"/>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53530429"/>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s://www.flickr.com/photos/40168038@N08/36005328171"/>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netivist.org/debate/pokemon-go-pros-and-cons"/>
              </a:rPr>
              <a:t>This Photo</a:t>
            </a:r>
            <a:r>
              <a:rPr lang="en-US" sz="900"/>
              <a:t> by Unknown Author is licensed under </a:t>
            </a:r>
            <a:r>
              <a:rPr lang="en-US" sz="900">
                <a:hlinkClick r:id="rId9"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Title 1">
            <a:extLst>
              <a:ext uri="{FF2B5EF4-FFF2-40B4-BE49-F238E27FC236}">
                <a16:creationId xmlns:a16="http://schemas.microsoft.com/office/drawing/2014/main" id="{B8E8170F-D016-4E94-8E25-006EA0B7A49C}"/>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(1)</a:t>
            </a:r>
          </a:p>
        </p:txBody>
      </p:sp>
    </p:spTree>
    <p:extLst>
      <p:ext uri="{BB962C8B-B14F-4D97-AF65-F5344CB8AC3E}">
        <p14:creationId xmlns:p14="http://schemas.microsoft.com/office/powerpoint/2010/main" val="344764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www.playstationblast.com.br/2017/02/playstation-vr-vendas.html"/>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www.universetoday.com/77523/multiverse/"/>
              </a:rPr>
              <a:t>This Photo</a:t>
            </a:r>
            <a:r>
              <a:rPr lang="en-US" sz="900"/>
              <a:t> by Unknown Author is licensed under </a:t>
            </a:r>
            <a:r>
              <a:rPr lang="en-US" sz="900">
                <a:hlinkClick r:id="rId9"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
        <p:nvSpPr>
          <p:cNvPr id="27" name="Title 1">
            <a:extLst>
              <a:ext uri="{FF2B5EF4-FFF2-40B4-BE49-F238E27FC236}">
                <a16:creationId xmlns:a16="http://schemas.microsoft.com/office/drawing/2014/main" id="{86700653-4BEA-485F-9A29-D19E34EDD34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(2)</a:t>
            </a:r>
          </a:p>
        </p:txBody>
      </p:sp>
    </p:spTree>
    <p:extLst>
      <p:ext uri="{BB962C8B-B14F-4D97-AF65-F5344CB8AC3E}">
        <p14:creationId xmlns:p14="http://schemas.microsoft.com/office/powerpoint/2010/main" val="423704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xmlns="">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3"/>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3"/>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4"/>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1"/>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b="1" dirty="0">
                <a:solidFill>
                  <a:srgbClr val="F7743C"/>
                </a:solidFill>
                <a:latin typeface="Arial" panose="020B0604020202020204" pitchFamily="34" charset="0"/>
                <a:cs typeface="Arial" panose="020B0604020202020204" pitchFamily="34" charset="0"/>
              </a:rPr>
              <a:t>ΓΙΑΤΙ ΑΝΑΦΕΡΟΝΤΑΙ ΌΛΑ ΑΥΤΆ?</a:t>
            </a:r>
            <a:endParaRPr lang="en-US" b="1" dirty="0">
              <a:solidFill>
                <a:srgbClr val="F7743C"/>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921A7986-EFB3-4AF6-9B26-951924F105BF}"/>
              </a:ext>
            </a:extLst>
          </p:cNvPr>
          <p:cNvSpPr txBox="1">
            <a:spLocks/>
          </p:cNvSpPr>
          <p:nvPr/>
        </p:nvSpPr>
        <p:spPr>
          <a:xfrm>
            <a:off x="1141410" y="1279973"/>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sz="2800" b="1" dirty="0">
                <a:latin typeface="Arial" panose="020B0604020202020204" pitchFamily="34" charset="0"/>
                <a:cs typeface="Arial" panose="020B0604020202020204" pitchFamily="34" charset="0"/>
              </a:rPr>
              <a:t>ΠΡΕΠΕΙ ΝΑ ΛΗΦΘΟΥΝ ΥΠΟΨΗ για το</a:t>
            </a:r>
            <a:r>
              <a:rPr lang="en-US" sz="2800" b="1" dirty="0">
                <a:latin typeface="Arial" panose="020B0604020202020204" pitchFamily="34" charset="0"/>
                <a:cs typeface="Arial" panose="020B0604020202020204" pitchFamily="34" charset="0"/>
              </a:rPr>
              <a:t> cost/budget</a:t>
            </a:r>
          </a:p>
        </p:txBody>
      </p:sp>
      <p:sp>
        <p:nvSpPr>
          <p:cNvPr id="2" name="TextBox 1">
            <a:extLst>
              <a:ext uri="{FF2B5EF4-FFF2-40B4-BE49-F238E27FC236}">
                <a16:creationId xmlns:a16="http://schemas.microsoft.com/office/drawing/2014/main" id="{3A1B3406-65C1-4658-A5E1-19A34A7141FE}"/>
              </a:ext>
            </a:extLst>
          </p:cNvPr>
          <p:cNvSpPr txBox="1"/>
          <p:nvPr/>
        </p:nvSpPr>
        <p:spPr>
          <a:xfrm>
            <a:off x="1141410" y="2250910"/>
            <a:ext cx="2510816" cy="2677656"/>
          </a:xfrm>
          <a:prstGeom prst="rect">
            <a:avLst/>
          </a:prstGeom>
          <a:noFill/>
        </p:spPr>
        <p:txBody>
          <a:bodyPr wrap="none" rtlCol="0">
            <a:spAutoFit/>
          </a:bodyPr>
          <a:lstStyle/>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Έρευνα</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Προσωπικό</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Σχεδίαση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Υποδομή</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Συντήρηση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Βελτίωση</a:t>
            </a:r>
          </a:p>
        </p:txBody>
      </p:sp>
    </p:spTree>
    <p:extLst>
      <p:ext uri="{BB962C8B-B14F-4D97-AF65-F5344CB8AC3E}">
        <p14:creationId xmlns:p14="http://schemas.microsoft.com/office/powerpoint/2010/main" val="559550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820222"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720234" y="4513925"/>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605831" y="524039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0423E415-798A-42EF-B50E-42F427348E5E}"/>
              </a:ext>
            </a:extLst>
          </p:cNvPr>
          <p:cNvSpPr txBox="1">
            <a:spLocks/>
          </p:cNvSpPr>
          <p:nvPr/>
        </p:nvSpPr>
        <p:spPr>
          <a:xfrm>
            <a:off x="2275217" y="429285"/>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Παραδοσιακός τρόπος </a:t>
            </a:r>
            <a:r>
              <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rendering</a:t>
            </a:r>
          </a:p>
        </p:txBody>
      </p:sp>
      <p:sp>
        <p:nvSpPr>
          <p:cNvPr id="3" name="Google Shape;1713;p63">
            <a:extLst>
              <a:ext uri="{FF2B5EF4-FFF2-40B4-BE49-F238E27FC236}">
                <a16:creationId xmlns:a16="http://schemas.microsoft.com/office/drawing/2014/main" id="{F1BB5F79-6707-4C84-BCC8-A36D21665A52}"/>
              </a:ext>
            </a:extLst>
          </p:cNvPr>
          <p:cNvSpPr txBox="1">
            <a:spLocks/>
          </p:cNvSpPr>
          <p:nvPr/>
        </p:nvSpPr>
        <p:spPr>
          <a:xfrm>
            <a:off x="2275217" y="974286"/>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err="1">
                <a:solidFill>
                  <a:schemeClr val="tx1"/>
                </a:solidFill>
                <a:latin typeface="Arial" panose="020B0604020202020204" pitchFamily="34" charset="0"/>
                <a:cs typeface="Arial" panose="020B0604020202020204" pitchFamily="34" charset="0"/>
              </a:rPr>
              <a:t>Raycasting</a:t>
            </a:r>
            <a:endParaRPr kumimoji="0" lang="en-US" sz="35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pic>
        <p:nvPicPr>
          <p:cNvPr id="4" name="Picture 3">
            <a:extLst>
              <a:ext uri="{FF2B5EF4-FFF2-40B4-BE49-F238E27FC236}">
                <a16:creationId xmlns:a16="http://schemas.microsoft.com/office/drawing/2014/main" id="{F5D400F1-1D38-49D0-BAEF-617C74D05E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1778" y="1600740"/>
            <a:ext cx="4828443" cy="2462506"/>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3ED1C9-9019-4249-B4CE-472673235F37}"/>
                  </a:ext>
                </a:extLst>
              </p:cNvPr>
              <p:cNvSpPr txBox="1"/>
              <p:nvPr/>
            </p:nvSpPr>
            <p:spPr>
              <a:xfrm>
                <a:off x="3043310" y="4407653"/>
                <a:ext cx="6105378" cy="1172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m:rPr>
                          <m:sty m:val="p"/>
                        </m:rPr>
                        <a:rPr lang="en-US" i="0">
                          <a:latin typeface="Cambria Math" panose="02040503050406030204" pitchFamily="18" charset="0"/>
                        </a:rPr>
                        <m:t>height</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𝑦𝐷𝑒𝑝𝑡h𝐶𝑒𝑖𝑙𝑖𝑛𝑔</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h𝑒𝑖𝑔h𝑡</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8B3ED1C9-9019-4249-B4CE-472673235F37}"/>
                  </a:ext>
                </a:extLst>
              </p:cNvPr>
              <p:cNvSpPr txBox="1">
                <a:spLocks noRot="1" noChangeAspect="1" noMove="1" noResize="1" noEditPoints="1" noAdjustHandles="1" noChangeArrowheads="1" noChangeShapeType="1" noTextEdit="1"/>
              </p:cNvSpPr>
              <p:nvPr/>
            </p:nvSpPr>
            <p:spPr>
              <a:xfrm>
                <a:off x="3043310" y="4407653"/>
                <a:ext cx="6105378" cy="1172757"/>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3283B3-94F4-4BDA-A0E6-CBFFB7316085}"/>
                  </a:ext>
                </a:extLst>
              </p:cNvPr>
              <p:cNvSpPr txBox="1"/>
              <p:nvPr/>
            </p:nvSpPr>
            <p:spPr>
              <a:xfrm>
                <a:off x="3199427" y="5257260"/>
                <a:ext cx="6105378" cy="1439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m:rPr>
                          <m:sty m:val="p"/>
                        </m:rPr>
                        <a:rPr lang="en-US" i="0">
                          <a:latin typeface="Cambria Math" panose="02040503050406030204" pitchFamily="18" charset="0"/>
                        </a:rPr>
                        <m:t>width</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𝑥𝐷𝑒𝑝𝑡h</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𝑤𝑖𝑑𝑡h</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𝑥𝑥</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𝑦𝑦</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𝑥𝑃𝑖𝑥𝑒𝑙</m:t>
                      </m:r>
                      <m:r>
                        <a:rPr lang="en-US" i="0">
                          <a:latin typeface="Cambria Math" panose="02040503050406030204" pitchFamily="18" charset="0"/>
                        </a:rPr>
                        <m:t>=</m:t>
                      </m:r>
                      <m:r>
                        <a:rPr lang="en-US" i="1">
                          <a:latin typeface="Cambria Math" panose="02040503050406030204" pitchFamily="18" charset="0"/>
                        </a:rPr>
                        <m:t>𝑥𝑥</m:t>
                      </m:r>
                      <m:r>
                        <a:rPr lang="en-US" i="0">
                          <a:latin typeface="Cambria Math" panose="02040503050406030204" pitchFamily="18" charset="0"/>
                        </a:rPr>
                        <m:t> ∙</m:t>
                      </m:r>
                      <m:r>
                        <a:rPr lang="en-US" i="1">
                          <a:latin typeface="Cambria Math" panose="02040503050406030204" pitchFamily="18" charset="0"/>
                        </a:rPr>
                        <m:t>𝑦𝑃𝑖𝑥𝑒𝑙</m:t>
                      </m:r>
                      <m:r>
                        <a:rPr lang="en-US" i="0">
                          <a:latin typeface="Cambria Math" panose="02040503050406030204" pitchFamily="18" charset="0"/>
                        </a:rPr>
                        <m:t>=</m:t>
                      </m:r>
                      <m:r>
                        <a:rPr lang="en-US" i="1">
                          <a:latin typeface="Cambria Math" panose="02040503050406030204" pitchFamily="18" charset="0"/>
                        </a:rPr>
                        <m:t>𝑦𝑦</m:t>
                      </m:r>
                    </m:oMath>
                  </m:oMathPara>
                </a14:m>
                <a:endParaRPr lang="en-US" dirty="0"/>
              </a:p>
            </p:txBody>
          </p:sp>
        </mc:Choice>
        <mc:Fallback xmlns="">
          <p:sp>
            <p:nvSpPr>
              <p:cNvPr id="8" name="TextBox 7">
                <a:extLst>
                  <a:ext uri="{FF2B5EF4-FFF2-40B4-BE49-F238E27FC236}">
                    <a16:creationId xmlns:a16="http://schemas.microsoft.com/office/drawing/2014/main" id="{4B3283B3-94F4-4BDA-A0E6-CBFFB7316085}"/>
                  </a:ext>
                </a:extLst>
              </p:cNvPr>
              <p:cNvSpPr txBox="1">
                <a:spLocks noRot="1" noChangeAspect="1" noMove="1" noResize="1" noEditPoints="1" noAdjustHandles="1" noChangeArrowheads="1" noChangeShapeType="1" noTextEdit="1"/>
              </p:cNvSpPr>
              <p:nvPr/>
            </p:nvSpPr>
            <p:spPr>
              <a:xfrm>
                <a:off x="3199427" y="5257260"/>
                <a:ext cx="6105378" cy="1439818"/>
              </a:xfrm>
              <a:prstGeom prst="rect">
                <a:avLst/>
              </a:prstGeom>
              <a:blipFill>
                <a:blip r:embed="rId5"/>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D5A8E7-B567-402C-A219-74E3EF98CC8B}"/>
                  </a:ext>
                </a:extLst>
              </p:cNvPr>
              <p:cNvSpPr txBox="1"/>
              <p:nvPr/>
            </p:nvSpPr>
            <p:spPr>
              <a:xfrm>
                <a:off x="2997150" y="4050784"/>
                <a:ext cx="61053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m:rPr>
                          <m:sty m:val="p"/>
                        </m:rPr>
                        <a:rPr lang="en-US" i="0">
                          <a:latin typeface="Cambria Math" panose="02040503050406030204" pitchFamily="18" charset="0"/>
                        </a:rPr>
                        <m:t>z</m:t>
                      </m:r>
                      <m:r>
                        <a:rPr lang="en-US" i="0">
                          <a:latin typeface="Cambria Math" panose="02040503050406030204" pitchFamily="18" charset="0"/>
                        </a:rPr>
                        <m:t>⋅</m:t>
                      </m:r>
                      <m:r>
                        <m:rPr>
                          <m:sty m:val="p"/>
                        </m:rPr>
                        <a:rPr lang="en-US" i="0">
                          <a:latin typeface="Cambria Math" panose="02040503050406030204" pitchFamily="18" charset="0"/>
                        </a:rPr>
                        <m:t>xPixel</m:t>
                      </m:r>
                      <m:r>
                        <a:rPr lang="en-US" i="0">
                          <a:latin typeface="Cambria Math" panose="02040503050406030204" pitchFamily="18" charset="0"/>
                        </a:rPr>
                        <m:t>⋅</m:t>
                      </m:r>
                      <m:r>
                        <m:rPr>
                          <m:sty m:val="p"/>
                        </m:rPr>
                        <a:rPr lang="en-US" i="0">
                          <a:latin typeface="Cambria Math" panose="02040503050406030204" pitchFamily="18" charset="0"/>
                        </a:rPr>
                        <m:t>yPixel</m:t>
                      </m:r>
                      <m:r>
                        <a:rPr lang="en-US" i="0">
                          <a:latin typeface="Cambria Math" panose="02040503050406030204" pitchFamily="18" charset="0"/>
                        </a:rPr>
                        <m:t> ∈ </m:t>
                      </m:r>
                      <m:r>
                        <a:rPr lang="en-US" i="0">
                          <a:latin typeface="Cambria Math" panose="02040503050406030204" pitchFamily="18" charset="0"/>
                        </a:rPr>
                        <m:t>𝕫</m:t>
                      </m:r>
                    </m:oMath>
                  </m:oMathPara>
                </a14:m>
                <a:endParaRPr lang="en-US" dirty="0"/>
              </a:p>
            </p:txBody>
          </p:sp>
        </mc:Choice>
        <mc:Fallback xmlns="">
          <p:sp>
            <p:nvSpPr>
              <p:cNvPr id="10" name="TextBox 9">
                <a:extLst>
                  <a:ext uri="{FF2B5EF4-FFF2-40B4-BE49-F238E27FC236}">
                    <a16:creationId xmlns:a16="http://schemas.microsoft.com/office/drawing/2014/main" id="{A5D5A8E7-B567-402C-A219-74E3EF98CC8B}"/>
                  </a:ext>
                </a:extLst>
              </p:cNvPr>
              <p:cNvSpPr txBox="1">
                <a:spLocks noRot="1" noChangeAspect="1" noMove="1" noResize="1" noEditPoints="1" noAdjustHandles="1" noChangeArrowheads="1" noChangeShapeType="1" noTextEdit="1"/>
              </p:cNvSpPr>
              <p:nvPr/>
            </p:nvSpPr>
            <p:spPr>
              <a:xfrm>
                <a:off x="2997150" y="4050784"/>
                <a:ext cx="6105378"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192199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40512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Παρόν</a:t>
            </a:r>
            <a:r>
              <a:rPr lang="en-US" b="1" kern="0" dirty="0">
                <a:solidFill>
                  <a:srgbClr val="F7743C"/>
                </a:solidFill>
                <a:latin typeface="Arial" panose="020B0604020202020204" pitchFamily="34" charset="0"/>
                <a:cs typeface="Arial" panose="020B0604020202020204" pitchFamily="34" charset="0"/>
              </a:rPr>
              <a:t> (ray trace)</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ισχυρότερο υλικό είχε ως αποτέλεσμα 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Raytracing</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να είναι εφικτός στόχος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Επιλέχτηκε ή</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735520"/>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a:solidFill>
                  <a:srgbClr val="D5FA68"/>
                </a:solidFill>
                <a:latin typeface="Arial" panose="020B0604020202020204" pitchFamily="34" charset="0"/>
                <a:cs typeface="Arial" panose="020B0604020202020204" pitchFamily="34" charset="0"/>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140800" y="3897669"/>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Αυτό στην πραγματικότητα συμβαίνει ήδη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520282"/>
            <a:ext cx="8114293" cy="3382062"/>
            <a:chOff x="2493903" y="2380319"/>
            <a:chExt cx="8114293"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Believable Physics System out of the box</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Complex Scene Real-time Graphics/Shaders Rendering for Global illumination and Reflections</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7477534"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Easier Workflow and collaboration for same asset edit</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1" y="5092320"/>
              <a:ext cx="7898345"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Large Ecosystem of Support, Ideas, Assets &amp; collaboration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19" y="4148790"/>
              <a:ext cx="6020677"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2000" b="1" kern="0" dirty="0">
                  <a:solidFill>
                    <a:srgbClr val="D5FA68"/>
                  </a:solidFill>
                </a:rPr>
                <a:t>Animation Support </a:t>
              </a:r>
              <a:r>
                <a:rPr lang="en-US" sz="2000" b="1" kern="0" dirty="0">
                  <a:solidFill>
                    <a:srgbClr val="448B91"/>
                  </a:solidFill>
                </a:rPr>
                <a:t>&amp;</a:t>
              </a:r>
              <a:r>
                <a:rPr lang="en-US" sz="2000" b="1" kern="0" dirty="0">
                  <a:solidFill>
                    <a:srgbClr val="D5FA68"/>
                  </a:solidFill>
                </a:rPr>
                <a:t> </a:t>
              </a:r>
              <a:r>
                <a:rPr kumimoji="0" lang="en-US" sz="20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77031" y="522049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
        <p:nvSpPr>
          <p:cNvPr id="73" name="Google Shape;5593;p92">
            <a:extLst>
              <a:ext uri="{FF2B5EF4-FFF2-40B4-BE49-F238E27FC236}">
                <a16:creationId xmlns:a16="http://schemas.microsoft.com/office/drawing/2014/main" id="{63778931-BB7F-49D7-90CD-E8707E9CFCB1}"/>
              </a:ext>
            </a:extLst>
          </p:cNvPr>
          <p:cNvSpPr/>
          <p:nvPr/>
        </p:nvSpPr>
        <p:spPr>
          <a:xfrm>
            <a:off x="2414007" y="229816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14;p63">
            <a:extLst>
              <a:ext uri="{FF2B5EF4-FFF2-40B4-BE49-F238E27FC236}">
                <a16:creationId xmlns:a16="http://schemas.microsoft.com/office/drawing/2014/main" id="{30D2FFF8-E508-469C-A040-7C6F5ADCD446}"/>
              </a:ext>
            </a:extLst>
          </p:cNvPr>
          <p:cNvSpPr txBox="1">
            <a:spLocks/>
          </p:cNvSpPr>
          <p:nvPr/>
        </p:nvSpPr>
        <p:spPr>
          <a:xfrm>
            <a:off x="2657066" y="2076167"/>
            <a:ext cx="7644716"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Virtualized Geometry (Super Level of detail optimization)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545441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989" y="3347739"/>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latin typeface="Sora" pitchFamily="2" charset="0"/>
                <a:cs typeface="Sora" pitchFamily="2" charset="0"/>
              </a:rPr>
              <a:t>100% Agnostic/Blur line for Film/Game workflow </a:t>
            </a:r>
            <a:r>
              <a:rPr lang="en-US" sz="2000" b="1" kern="0" dirty="0">
                <a:solidFill>
                  <a:srgbClr val="D5FA68"/>
                </a:solidFill>
                <a:latin typeface="Arial" panose="020B0604020202020204" pitchFamily="34" charset="0"/>
                <a:cs typeface="Sora" pitchFamily="2" charset="0"/>
              </a:rPr>
              <a:t>but not yet for </a:t>
            </a:r>
            <a:r>
              <a:rPr lang="en-US" sz="2000" b="1" kern="0" dirty="0">
                <a:solidFill>
                  <a:srgbClr val="D5FA68"/>
                </a:solidFill>
                <a:latin typeface="Sora" pitchFamily="2" charset="0"/>
                <a:cs typeface="Sora" pitchFamily="2" charset="0"/>
              </a:rPr>
              <a:t>AR/VR</a:t>
            </a:r>
            <a:endParaRPr kumimoji="0" lang="en-US" sz="2000" b="1" i="0" u="none" strike="noStrike" kern="0" cap="none" spc="0" normalizeH="0" baseline="0" noProof="0" dirty="0">
              <a:ln>
                <a:noFill/>
              </a:ln>
              <a:solidFill>
                <a:srgbClr val="D5FA68"/>
              </a:solidFill>
              <a:effectLst/>
              <a:uLnTx/>
              <a:uFillTx/>
              <a:latin typeface="Sora" pitchFamily="2" charset="0"/>
              <a:cs typeface="Sora" pitchFamily="2" charset="0"/>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latin typeface="Arial" panose="020B0604020202020204" pitchFamily="34" charset="0"/>
                <a:cs typeface="Sora" pitchFamily="2" charset="0"/>
              </a:rPr>
              <a:t>revolutionary</a:t>
            </a:r>
            <a:r>
              <a:rPr lang="en-US" sz="2000" b="1" kern="0" dirty="0">
                <a:solidFill>
                  <a:srgbClr val="FFFFFF"/>
                </a:solidFill>
                <a:latin typeface="Sora" pitchFamily="2" charset="0"/>
                <a:cs typeface="Sora" pitchFamily="2" charset="0"/>
              </a:rPr>
              <a:t> AI System</a:t>
            </a:r>
            <a:endParaRPr kumimoji="0" lang="en-US" sz="2000" b="1"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A1596-E3D9-4AA8-87EB-44C0417EA514}"/>
              </a:ext>
            </a:extLst>
          </p:cNvPr>
          <p:cNvSpPr txBox="1"/>
          <p:nvPr/>
        </p:nvSpPr>
        <p:spPr>
          <a:xfrm>
            <a:off x="1126837" y="1123240"/>
            <a:ext cx="9280525" cy="4611519"/>
          </a:xfrm>
          <a:prstGeom prst="rect">
            <a:avLst/>
          </a:prstGeom>
          <a:noFill/>
        </p:spPr>
        <p:txBody>
          <a:bodyPr wrap="square">
            <a:spAutoFit/>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Θα ήθελα να ευχαριστήσω θερμά όλους όσους συνέβαλαν με τον τρόπο τους στην επιτυχή εκπόνηση της διπλωματικής μου εργασίας, και ιδιαιτέρως τον υπεύθυνο καθηγητή για την διπλωματική μου εργασία Δρ.</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l-GR" sz="1800" dirty="0" err="1">
                <a:effectLst/>
                <a:latin typeface="Arial" panose="020B0604020202020204" pitchFamily="34" charset="0"/>
                <a:ea typeface="Calibri" panose="020F0502020204030204" pitchFamily="34" charset="0"/>
                <a:cs typeface="Arial" panose="020B0604020202020204" pitchFamily="34" charset="0"/>
              </a:rPr>
              <a:t>Φραντζίδη</a:t>
            </a:r>
            <a:r>
              <a:rPr lang="el-GR" sz="1800" dirty="0">
                <a:effectLst/>
                <a:latin typeface="Arial" panose="020B0604020202020204" pitchFamily="34" charset="0"/>
                <a:ea typeface="Calibri" panose="020F0502020204030204" pitchFamily="34" charset="0"/>
                <a:cs typeface="Arial" panose="020B0604020202020204" pitchFamily="34" charset="0"/>
              </a:rPr>
              <a:t> Χρήστο ήταν πάντοτε πρόθυμος και διαθέσιμος να μου λύσει οποιαδήποτε απορία, ενώ παράλληλα με καθοδήγησε με τις πολύτιμες συμβουλές του στην σωστή συγγραφή της εργασίας αλλά και άλλους καθηγητές/υπεύθυνους του προγράμματος της σχολής μου με παροχή σεμιναρίων/</a:t>
            </a:r>
            <a:r>
              <a:rPr lang="en-US" sz="1800" dirty="0">
                <a:effectLst/>
                <a:latin typeface="Arial" panose="020B0604020202020204" pitchFamily="34" charset="0"/>
                <a:ea typeface="Calibri" panose="020F0502020204030204" pitchFamily="34" charset="0"/>
                <a:cs typeface="Arial" panose="020B0604020202020204" pitchFamily="34" charset="0"/>
              </a:rPr>
              <a:t>workshops</a:t>
            </a:r>
            <a:r>
              <a:rPr lang="el-GR" sz="1800" dirty="0">
                <a:effectLst/>
                <a:latin typeface="Arial" panose="020B0604020202020204" pitchFamily="34" charset="0"/>
                <a:ea typeface="Calibri" panose="020F0502020204030204" pitchFamily="34" charset="0"/>
                <a:cs typeface="Arial" panose="020B0604020202020204" pitchFamily="34" charset="0"/>
              </a:rPr>
              <a:t> ενημερώσεων δεξιοτήτων και νέας γνώσεις αλλά και υποστήριξη διαδικτυακών </a:t>
            </a:r>
            <a:r>
              <a:rPr lang="el-GR" sz="1800" dirty="0" err="1">
                <a:effectLst/>
                <a:latin typeface="Arial" panose="020B0604020202020204" pitchFamily="34" charset="0"/>
                <a:ea typeface="Calibri" panose="020F0502020204030204" pitchFamily="34" charset="0"/>
                <a:cs typeface="Arial" panose="020B0604020202020204" pitchFamily="34" charset="0"/>
              </a:rPr>
              <a:t>πλατφόρμων</a:t>
            </a:r>
            <a:r>
              <a:rPr lang="el-GR" sz="1800" dirty="0">
                <a:effectLst/>
                <a:latin typeface="Arial" panose="020B0604020202020204" pitchFamily="34" charset="0"/>
                <a:ea typeface="Calibri" panose="020F0502020204030204" pitchFamily="34" charset="0"/>
                <a:cs typeface="Arial" panose="020B0604020202020204" pitchFamily="34" charset="0"/>
              </a:rPr>
              <a:t> του κολλεγίου και πληθώρα υλικού της βιβλιοθήκη του </a:t>
            </a:r>
            <a:r>
              <a:rPr lang="en-US" sz="1800" dirty="0">
                <a:effectLst/>
                <a:latin typeface="Arial" panose="020B0604020202020204" pitchFamily="34" charset="0"/>
                <a:ea typeface="Calibri" panose="020F0502020204030204" pitchFamily="34" charset="0"/>
                <a:cs typeface="Arial" panose="020B0604020202020204" pitchFamily="34" charset="0"/>
              </a:rPr>
              <a:t>AMC</a:t>
            </a:r>
            <a:r>
              <a:rPr lang="el-GR" sz="1800" dirty="0">
                <a:effectLst/>
                <a:latin typeface="Arial" panose="020B0604020202020204" pitchFamily="34" charset="0"/>
                <a:ea typeface="Calibri" panose="020F0502020204030204" pitchFamily="34" charset="0"/>
                <a:cs typeface="Arial" panose="020B0604020202020204" pitchFamily="34" charset="0"/>
              </a:rPr>
              <a:t> Μητροπολιτικού για την διεκπεραίωση της εργασίας αυτής. Επιπλέον, θα ήθελα να πω και ένα μεγάλο ευχαριστώ στην οικογένεια μου και τα ζωάκια μου (</a:t>
            </a:r>
            <a:r>
              <a:rPr lang="en-US" sz="1800" i="1" dirty="0">
                <a:effectLst/>
                <a:latin typeface="Arial" panose="020B0604020202020204" pitchFamily="34" charset="0"/>
                <a:ea typeface="Calibri" panose="020F0502020204030204" pitchFamily="34" charset="0"/>
                <a:cs typeface="Arial" panose="020B0604020202020204" pitchFamily="34" charset="0"/>
              </a:rPr>
              <a:t>dogs</a:t>
            </a:r>
            <a:r>
              <a:rPr lang="el-GR" sz="1800" dirty="0">
                <a:effectLst/>
                <a:latin typeface="Arial" panose="020B0604020202020204" pitchFamily="34" charset="0"/>
                <a:ea typeface="Calibri" panose="020F0502020204030204" pitchFamily="34" charset="0"/>
                <a:cs typeface="Arial" panose="020B0604020202020204" pitchFamily="34" charset="0"/>
              </a:rPr>
              <a:t>), οι οποίοι με στήριξαν και με ενθάρρυναν καθ’ όλη τη διάρκεια.</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EF09222-4F8D-4825-9E4F-F45890C9908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ΕΥΧΑΡΙΣΤΙΕΣ</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0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2088153817"/>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0" dirty="0">
                <a:solidFill>
                  <a:srgbClr val="D5FA68"/>
                </a:solidFill>
              </a:rPr>
              <a:t>Its not about the numbers</a:t>
            </a:r>
            <a:endParaRPr kumimoji="0" lang="en-US" sz="18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latin typeface="Arial" panose="020B0604020202020204" pitchFamily="34" charset="0"/>
                <a:cs typeface="Arial" panose="020B0604020202020204" pitchFamily="34" charset="0"/>
              </a:rPr>
              <a:t>Ένα </a:t>
            </a:r>
            <a:r>
              <a:rPr lang="el-GR" sz="1800" dirty="0" err="1">
                <a:latin typeface="Arial" panose="020B0604020202020204" pitchFamily="34" charset="0"/>
                <a:cs typeface="Arial" panose="020B0604020202020204" pitchFamily="34" charset="0"/>
              </a:rPr>
              <a:t>πολυπλατφορμικό</a:t>
            </a:r>
            <a:r>
              <a:rPr lang="el-GR" sz="1800" dirty="0">
                <a:latin typeface="Arial" panose="020B0604020202020204" pitchFamily="34" charset="0"/>
                <a:cs typeface="Arial" panose="020B0604020202020204" pitchFamily="34" charset="0"/>
              </a:rPr>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latin typeface="Arial" panose="020B0604020202020204" pitchFamily="34" charset="0"/>
              <a:cs typeface="Arial" panose="020B0604020202020204" pitchFamily="34" charset="0"/>
            </a:endParaRP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2" y="2593650"/>
            <a:ext cx="4053637"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098" y="3512624"/>
            <a:ext cx="5293398"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Interactive Genre Gameplay</a:t>
            </a:r>
            <a:r>
              <a:rPr lang="en-US" sz="2000" b="1" kern="0" dirty="0">
                <a:solidFill>
                  <a:srgbClr val="D5FA68"/>
                </a:solidFill>
                <a:latin typeface="Arial" panose="020B0604020202020204" pitchFamily="34" charset="0"/>
                <a:cs typeface="Arial" panose="020B0604020202020204" pitchFamily="34" charset="0"/>
              </a:rPr>
              <a:t> Mechanics</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Multiplayer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endParaRPr lang="el-GR" dirty="0">
              <a:solidFill>
                <a:srgbClr val="D5FA68"/>
              </a:solidFill>
              <a:latin typeface="Sora" pitchFamily="2" charset="0"/>
              <a:cs typeface="Sora" pitchFamily="2" charset="0"/>
            </a:endParaRP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VoIP</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8D8E90F-1E13-487F-94CB-D680E4D87F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0"/>
            <a:ext cx="5943600" cy="7163435"/>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275440"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BUSINESS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689;p76">
            <a:extLst>
              <a:ext uri="{FF2B5EF4-FFF2-40B4-BE49-F238E27FC236}">
                <a16:creationId xmlns:a16="http://schemas.microsoft.com/office/drawing/2014/main" id="{B2D9DF20-01FC-485E-991C-CEDE7F3E0A48}"/>
              </a:ext>
            </a:extLst>
          </p:cNvPr>
          <p:cNvSpPr txBox="1">
            <a:spLocks/>
          </p:cNvSpPr>
          <p:nvPr/>
        </p:nvSpPr>
        <p:spPr>
          <a:xfrm>
            <a:off x="9256687"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sz="2800" kern="0" dirty="0">
                <a:solidFill>
                  <a:srgbClr val="F7743C"/>
                </a:solidFill>
              </a:rPr>
              <a:t>PROCESS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2399963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735F06C-E067-47BC-9734-4B1F4F1A3E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0111" y="1"/>
            <a:ext cx="6450696" cy="6858000"/>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309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B8225BA2-4C62-440F-8409-9B61A82C28B0}"/>
              </a:ext>
            </a:extLst>
          </p:cNvPr>
          <p:cNvPicPr>
            <a:picLocks noChangeAspect="1"/>
          </p:cNvPicPr>
          <p:nvPr/>
        </p:nvPicPr>
        <p:blipFill>
          <a:blip r:embed="rId3"/>
          <a:stretch>
            <a:fillRect/>
          </a:stretch>
        </p:blipFill>
        <p:spPr>
          <a:xfrm>
            <a:off x="1339186" y="1416429"/>
            <a:ext cx="9400033" cy="4025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54431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a:xfrm>
            <a:off x="1071041" y="31588"/>
            <a:ext cx="9905955" cy="2218116"/>
          </a:xfrm>
        </p:spPr>
        <p:txBody>
          <a:bodyPr/>
          <a:lstStyle/>
          <a:p>
            <a:r>
              <a:rPr lang="el-GR" b="1" dirty="0">
                <a:latin typeface="Arial" panose="020B0604020202020204" pitchFamily="34" charset="0"/>
                <a:cs typeface="Arial" panose="020B0604020202020204" pitchFamily="34" charset="0"/>
              </a:rPr>
              <a:t>ΕΜΠΕΙΡΙΑ ΧΡΗΣΤΗ</a:t>
            </a:r>
            <a:endParaRPr lang="en-US" b="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60942" y="1917378"/>
            <a:ext cx="9904459" cy="4721518"/>
          </a:xfrm>
        </p:spPr>
        <p:txBody>
          <a:bodyPr>
            <a:noAutofit/>
          </a:bodyPr>
          <a:lstStyle/>
          <a:p>
            <a:r>
              <a:rPr lang="el-GR" sz="2000" dirty="0">
                <a:solidFill>
                  <a:srgbClr val="D5FA68"/>
                </a:solidFill>
                <a:latin typeface="Arial" panose="020B0604020202020204" pitchFamily="34" charset="0"/>
                <a:cs typeface="Arial" panose="020B0604020202020204" pitchFamily="34" charset="0"/>
              </a:rPr>
              <a:t>Όπως συμβαίνει με κάθε σχέδιο προϊόντος, πρέπει να βασίζεται στο χρήστη</a:t>
            </a:r>
            <a:endParaRPr lang="en-US" sz="2000" dirty="0">
              <a:solidFill>
                <a:srgbClr val="D5FA68"/>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000" dirty="0">
                <a:latin typeface="Arial" panose="020B0604020202020204" pitchFamily="34" charset="0"/>
                <a:cs typeface="Arial" panose="020B0604020202020204" pitchFamily="34" charset="0"/>
              </a:rPr>
              <a:t>Ακολουθούμε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Ισορροπία εσωτερικών συστημάτων που δημιουργούν μια αρμονική εμπειρία αντί για διακυμάνσεις</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Ανάλογα με το καλλιτεχνικό στυλ χρησιμοποιήστε το ως βασική κατεύθυνση. Δώστε το άγγιγμα της αίσθησης που θέλετε να προφέρετε</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Σκεφτείτε πάντα ότι είναι κάτι περισσότερο από ένα πρόγραμμα, είναι ένα προϊόν και </a:t>
            </a:r>
            <a:r>
              <a:rPr lang="el-GR" sz="2000" dirty="0">
                <a:solidFill>
                  <a:srgbClr val="D5FA68"/>
                </a:solidFill>
                <a:latin typeface="Arial" panose="020B0604020202020204" pitchFamily="34" charset="0"/>
                <a:cs typeface="Arial" panose="020B0604020202020204" pitchFamily="34" charset="0"/>
              </a:rPr>
              <a:t>«</a:t>
            </a:r>
            <a:r>
              <a:rPr lang="en-US" sz="2000" dirty="0">
                <a:solidFill>
                  <a:srgbClr val="D5FA68"/>
                </a:solidFill>
                <a:latin typeface="Arial" panose="020B0604020202020204" pitchFamily="34" charset="0"/>
                <a:cs typeface="Arial" panose="020B0604020202020204" pitchFamily="34" charset="0"/>
              </a:rPr>
              <a:t>just as good software is never done, good product design principles are never done</a:t>
            </a:r>
            <a:r>
              <a:rPr lang="el-GR" sz="2000" dirty="0">
                <a:solidFill>
                  <a:srgbClr val="D5FA68"/>
                </a:solidFill>
                <a:latin typeface="Arial" panose="020B0604020202020204" pitchFamily="34" charset="0"/>
                <a:cs typeface="Arial" panose="020B0604020202020204" pitchFamily="34" charset="0"/>
              </a:rPr>
              <a:t>»</a:t>
            </a:r>
            <a:endParaRPr lang="en-US" sz="2000" dirty="0">
              <a:solidFill>
                <a:srgbClr val="D5FA68"/>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Αυτό μας κάνει να καλωσορίσουμε κάθε αλλαγή/νέα ιδέα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03292" y="5691891"/>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33310" y="4043507"/>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329581"/>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4" y="305920"/>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1C1BE0-8AAA-43F6-9CAD-B663F7DA0C00}"/>
              </a:ext>
            </a:extLst>
          </p:cNvPr>
          <p:cNvSpPr>
            <a:spLocks noGrp="1"/>
          </p:cNvSpPr>
          <p:nvPr>
            <p:ph type="body" sz="half" idx="2"/>
          </p:nvPr>
        </p:nvSpPr>
        <p:spPr>
          <a:xfrm>
            <a:off x="1143770" y="977900"/>
            <a:ext cx="11048230" cy="6007100"/>
          </a:xfrm>
        </p:spPr>
        <p:txBody>
          <a:bodyPr>
            <a:noAutofit/>
          </a:bodyPr>
          <a:lstStyle/>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2000" dirty="0">
                <a:effectLst/>
                <a:latin typeface="Arial" panose="020B0604020202020204" pitchFamily="34" charset="0"/>
                <a:ea typeface="Calibri" panose="020F0502020204030204" pitchFamily="34" charset="0"/>
                <a:cs typeface="Arial" panose="020B0604020202020204" pitchFamily="34" charset="0"/>
              </a:rPr>
              <a:t>top trend Feature</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a:t>
            </a:r>
            <a:r>
              <a:rPr lang="en-US" sz="20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20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2000" dirty="0">
                <a:effectLst/>
                <a:latin typeface="Arial" panose="020B0604020202020204" pitchFamily="34" charset="0"/>
                <a:ea typeface="Calibri" panose="020F0502020204030204" pitchFamily="34" charset="0"/>
                <a:cs typeface="Arial" panose="020B0604020202020204" pitchFamily="34" charset="0"/>
              </a:rPr>
              <a:t> i.e., </a:t>
            </a:r>
            <a:r>
              <a:rPr lang="el-GR" sz="2000" dirty="0">
                <a:effectLst/>
                <a:latin typeface="Arial" panose="020B0604020202020204" pitchFamily="34" charset="0"/>
                <a:ea typeface="Calibri" panose="020F0502020204030204" pitchFamily="34" charset="0"/>
                <a:cs typeface="Arial" panose="020B0604020202020204" pitchFamily="34" charset="0"/>
              </a:rPr>
              <a:t>ή</a:t>
            </a:r>
            <a:r>
              <a:rPr lang="en-US" sz="2000" dirty="0">
                <a:effectLst/>
                <a:latin typeface="Arial" panose="020B0604020202020204" pitchFamily="34" charset="0"/>
                <a:ea typeface="Calibri" panose="020F0502020204030204" pitchFamily="34" charset="0"/>
                <a:cs typeface="Arial" panose="020B0604020202020204" pitchFamily="34" charset="0"/>
              </a:rPr>
              <a:t>/</a:t>
            </a:r>
            <a:r>
              <a:rPr lang="el-GR" sz="2000" dirty="0">
                <a:effectLst/>
                <a:latin typeface="Arial" panose="020B0604020202020204" pitchFamily="34" charset="0"/>
                <a:ea typeface="Calibri" panose="020F0502020204030204" pitchFamily="34" charset="0"/>
                <a:cs typeface="Arial" panose="020B0604020202020204" pitchFamily="34" charset="0"/>
              </a:rPr>
              <a:t>και</a:t>
            </a:r>
            <a:r>
              <a:rPr lang="en-US" sz="20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20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a:t>
            </a:r>
            <a:r>
              <a:rPr lang="el-GR" sz="2000" dirty="0">
                <a:effectLst/>
                <a:latin typeface="Arial" panose="020B0604020202020204" pitchFamily="34" charset="0"/>
                <a:ea typeface="Calibri" panose="020F0502020204030204" pitchFamily="34" charset="0"/>
                <a:cs typeface="Arial" panose="020B0604020202020204" pitchFamily="34" charset="0"/>
              </a:rPr>
              <a:t> + </a:t>
            </a:r>
            <a:r>
              <a:rPr lang="en-US" sz="2000" dirty="0">
                <a:effectLst/>
                <a:latin typeface="Arial" panose="020B0604020202020204" pitchFamily="34" charset="0"/>
                <a:ea typeface="Calibri" panose="020F0502020204030204" pitchFamily="34" charset="0"/>
                <a:cs typeface="Arial" panose="020B0604020202020204" pitchFamily="34" charset="0"/>
              </a:rPr>
              <a:t>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 + 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Deploy</a:t>
            </a:r>
            <a:r>
              <a:rPr lang="el-GR" sz="2000" dirty="0">
                <a:effectLst/>
                <a:latin typeface="Arial" panose="020B0604020202020204" pitchFamily="34" charset="0"/>
                <a:ea typeface="Calibri" panose="020F0502020204030204" pitchFamily="34" charset="0"/>
                <a:cs typeface="Arial" panose="020B0604020202020204" pitchFamily="34" charset="0"/>
              </a:rPr>
              <a:t> &amp; </a:t>
            </a:r>
            <a:r>
              <a:rPr lang="en-US" sz="2000" dirty="0">
                <a:effectLst/>
                <a:latin typeface="Arial" panose="020B0604020202020204" pitchFamily="34" charset="0"/>
                <a:ea typeface="Calibri" panose="020F0502020204030204" pitchFamily="34" charset="0"/>
                <a:cs typeface="Arial" panose="020B0604020202020204" pitchFamily="34" charset="0"/>
              </a:rPr>
              <a:t>Production</a:t>
            </a:r>
            <a:r>
              <a:rPr lang="el-GR" sz="2000" dirty="0">
                <a:effectLst/>
                <a:latin typeface="Arial" panose="020B0604020202020204" pitchFamily="34" charset="0"/>
                <a:ea typeface="Calibri" panose="020F0502020204030204" pitchFamily="34" charset="0"/>
                <a:cs typeface="Arial" panose="020B0604020202020204" pitchFamily="34" charset="0"/>
              </a:rPr>
              <a:t> (</a:t>
            </a:r>
            <a:r>
              <a:rPr lang="el-GR" sz="20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2000" i="1" dirty="0">
                <a:effectLst/>
                <a:latin typeface="Arial" panose="020B0604020202020204" pitchFamily="34" charset="0"/>
                <a:ea typeface="Calibri" panose="020F0502020204030204" pitchFamily="34" charset="0"/>
                <a:cs typeface="Arial" panose="020B0604020202020204" pitchFamily="34" charset="0"/>
              </a:rPr>
              <a:t>Guidelines</a:t>
            </a:r>
            <a:r>
              <a:rPr lang="el-GR" sz="20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2000" dirty="0">
                <a:effectLst/>
                <a:latin typeface="Arial" panose="020B0604020202020204" pitchFamily="34" charset="0"/>
                <a:ea typeface="Calibri" panose="020F0502020204030204" pitchFamily="34" charset="0"/>
                <a:cs typeface="Arial" panose="020B0604020202020204" pitchFamily="34" charset="0"/>
              </a:rPr>
              <a:t>)</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2">
            <a:extLst>
              <a:ext uri="{FF2B5EF4-FFF2-40B4-BE49-F238E27FC236}">
                <a16:creationId xmlns:a16="http://schemas.microsoft.com/office/drawing/2014/main" id="{FCE9F113-E850-47E6-BB3B-FF622A65F7D5}"/>
              </a:ext>
            </a:extLst>
          </p:cNvPr>
          <p:cNvSpPr txBox="1">
            <a:spLocks/>
          </p:cNvSpPr>
          <p:nvPr/>
        </p:nvSpPr>
        <p:spPr>
          <a:xfrm>
            <a:off x="1143770" y="241300"/>
            <a:ext cx="11048230" cy="685800"/>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effectLst>
                  <a:outerShdw blurRad="152400" dist="38100" dir="2700000" algn="tl">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effectLst>
                  <a:outerShdw blurRad="152400" dist="38100" dir="2700000" algn="tl">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effectLst>
                  <a:outerShdw blurRad="152400" dist="38100" dir="2700000" algn="tl">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800" b="1" dirty="0">
                <a:effectLst/>
                <a:latin typeface="Arial" panose="020B0604020202020204" pitchFamily="34" charset="0"/>
                <a:cs typeface="Arial" panose="020B0604020202020204" pitchFamily="34" charset="0"/>
              </a:rPr>
              <a:t>Product Steps</a:t>
            </a:r>
          </a:p>
        </p:txBody>
      </p:sp>
    </p:spTree>
    <p:extLst>
      <p:ext uri="{BB962C8B-B14F-4D97-AF65-F5344CB8AC3E}">
        <p14:creationId xmlns:p14="http://schemas.microsoft.com/office/powerpoint/2010/main" val="4099384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VoIP</a:t>
            </a:r>
            <a:r>
              <a:rPr lang="en-US" dirty="0">
                <a:solidFill>
                  <a:srgbClr val="DDC855"/>
                </a:solidFill>
              </a:rPr>
              <a:t> Showcase</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68444" y="1629995"/>
            <a:ext cx="1138074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11312296"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Marketplace Asset] Unreal Engine VoIP Voice Chat System for Multiplayer Blueprint #1 Showcase">
            <a:hlinkClick r:id="" action="ppaction://media"/>
            <a:extLst>
              <a:ext uri="{FF2B5EF4-FFF2-40B4-BE49-F238E27FC236}">
                <a16:creationId xmlns:a16="http://schemas.microsoft.com/office/drawing/2014/main" id="{CF4315BB-7A70-4AD8-ABF3-B5E75DF3FC48}"/>
              </a:ext>
            </a:extLst>
          </p:cNvPr>
          <p:cNvPicPr>
            <a:picLocks noRot="1" noChangeAspect="1"/>
          </p:cNvPicPr>
          <p:nvPr>
            <a:videoFile r:link="rId1"/>
            <p:custDataLst>
              <p:tags r:id="rId2"/>
            </p:custDataLst>
          </p:nvPr>
        </p:nvPicPr>
        <p:blipFill>
          <a:blip r:embed="rId7"/>
          <a:stretch>
            <a:fillRect/>
          </a:stretch>
        </p:blipFill>
        <p:spPr>
          <a:xfrm>
            <a:off x="3030947" y="1707461"/>
            <a:ext cx="5861386" cy="4396040"/>
          </a:xfrm>
          <a:prstGeom prst="rect">
            <a:avLst/>
          </a:prstGeom>
        </p:spPr>
      </p:pic>
    </p:spTree>
    <p:extLst>
      <p:ext uri="{BB962C8B-B14F-4D97-AF65-F5344CB8AC3E}">
        <p14:creationId xmlns:p14="http://schemas.microsoft.com/office/powerpoint/2010/main" val="2315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2" y="4257630"/>
            <a:ext cx="3654082"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Ανάπτυξη</a:t>
            </a:r>
            <a:endParaRPr lang="en-US" sz="2000" b="1"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3961" y="5155488"/>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38561" y="408060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815882"/>
          </a:xfrm>
          <a:prstGeom prst="rect">
            <a:avLst/>
          </a:prstGeom>
          <a:noFill/>
        </p:spPr>
        <p:txBody>
          <a:bodyPr wrap="square">
            <a:spAutoFit/>
          </a:bodyPr>
          <a:lstStyle/>
          <a:p>
            <a:r>
              <a:rPr lang="en-US" sz="2800" kern="0" dirty="0">
                <a:solidFill>
                  <a:srgbClr val="FFFFFF"/>
                </a:solidFill>
                <a:latin typeface="Arial" panose="020B0604020202020204" pitchFamily="34" charset="0"/>
                <a:cs typeface="Arial" panose="020B0604020202020204" pitchFamily="34" charset="0"/>
                <a:sym typeface="Sora"/>
              </a:rPr>
              <a:t>“In the Age of Digital, every business is a software business. </a:t>
            </a:r>
          </a:p>
          <a:p>
            <a:r>
              <a:rPr lang="en-US" sz="2800" kern="0" dirty="0">
                <a:solidFill>
                  <a:srgbClr val="FFFFFF"/>
                </a:solidFill>
                <a:latin typeface="Arial" panose="020B0604020202020204" pitchFamily="34" charset="0"/>
                <a:cs typeface="Arial" panose="020B0604020202020204" pitchFamily="34" charset="0"/>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1564" y="4647832"/>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4451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a:xfrm>
            <a:off x="1876423" y="3602038"/>
            <a:ext cx="9780575" cy="1655762"/>
          </a:xfrm>
        </p:spPr>
        <p:txBody>
          <a:bodyPr>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Hardware infrastructure </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Dedicated Servers + Database storage</a:t>
            </a:r>
            <a:r>
              <a:rPr lang="en-US" sz="18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Software lifecycle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automation</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3"/>
            <a:extLst>
              <a:ext uri="{FF2B5EF4-FFF2-40B4-BE49-F238E27FC236}">
                <a16:creationId xmlns:a16="http://schemas.microsoft.com/office/drawing/2014/main" id="{BAC3ADC2-3752-4A4D-93FB-33C5648B1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Arial" panose="020B0604020202020204" pitchFamily="34" charset="0"/>
                <a:cs typeface="Arial" panose="020B0604020202020204" pitchFamily="34" charset="0"/>
              </a:rPr>
              <a:t>BIBLIOGRAPHY</a:t>
            </a: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6147554" y="503593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062638" y="473007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TextBox 80">
            <a:extLst>
              <a:ext uri="{FF2B5EF4-FFF2-40B4-BE49-F238E27FC236}">
                <a16:creationId xmlns:a16="http://schemas.microsoft.com/office/drawing/2014/main" id="{DD203A8C-DF2D-4766-BD0A-1AF023DEFDC4}"/>
              </a:ext>
            </a:extLst>
          </p:cNvPr>
          <p:cNvSpPr txBox="1"/>
          <p:nvPr/>
        </p:nvSpPr>
        <p:spPr>
          <a:xfrm>
            <a:off x="822774" y="1108645"/>
            <a:ext cx="11003653" cy="5852884"/>
          </a:xfrm>
          <a:prstGeom prst="rect">
            <a:avLst/>
          </a:prstGeom>
          <a:noFill/>
        </p:spPr>
        <p:txBody>
          <a:bodyPr wrap="square">
            <a:spAutoFit/>
          </a:bodyPr>
          <a:lstStyle/>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Multiplayer Programming Quick Start.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https://docs.unrealengine.com/4.27/en-US/InteractiveExperiences/Networking/QuickStart/</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Nanite Virtualized Geometry.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https://docs.unrealengine.com/5.0/en-US/RenderingFeatures/Nanite/</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Blockchain.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https://en.wikipedia.org/wiki/Blockchain</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Computer graphics.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https://en.wikipedia.org/wiki/Computer_graphics</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27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 Videos</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52400" y="1645777"/>
            <a:ext cx="11557505" cy="0"/>
          </a:xfrm>
          <a:prstGeom prst="straightConnector1">
            <a:avLst/>
          </a:prstGeom>
          <a:noFill/>
          <a:ln w="19050" cap="flat" cmpd="sng">
            <a:solidFill>
              <a:srgbClr val="C2F918"/>
            </a:solidFill>
            <a:prstDash val="solid"/>
            <a:round/>
            <a:headEnd type="none" w="med" len="med"/>
            <a:tailEnd type="none" w="med" len="med"/>
          </a:ln>
        </p:spPr>
      </p:cxnSp>
      <p:sp>
        <p:nvSpPr>
          <p:cNvPr id="2" name="TextBox 1">
            <a:extLst>
              <a:ext uri="{FF2B5EF4-FFF2-40B4-BE49-F238E27FC236}">
                <a16:creationId xmlns:a16="http://schemas.microsoft.com/office/drawing/2014/main" id="{82F33E76-7CFD-491E-8E91-023989791E67}"/>
              </a:ext>
            </a:extLst>
          </p:cNvPr>
          <p:cNvSpPr txBox="1"/>
          <p:nvPr/>
        </p:nvSpPr>
        <p:spPr>
          <a:xfrm>
            <a:off x="1193890" y="1933948"/>
            <a:ext cx="8844625" cy="2308324"/>
          </a:xfrm>
          <a:prstGeom prst="rect">
            <a:avLst/>
          </a:prstGeom>
          <a:noFill/>
        </p:spPr>
        <p:txBody>
          <a:bodyPr wrap="square" rtlCol="0">
            <a:spAutoFit/>
          </a:bodyPr>
          <a:lstStyle/>
          <a:p>
            <a:pPr marL="457200" indent="-457200">
              <a:buFont typeface="+mj-lt"/>
              <a:buAutoNum type="arabicPeriod"/>
            </a:pPr>
            <a:r>
              <a:rPr lang="en-US" sz="2400" b="0" i="0" dirty="0">
                <a:solidFill>
                  <a:srgbClr val="FFFFFF"/>
                </a:solidFill>
                <a:effectLst/>
                <a:latin typeface="Arial" panose="020B0604020202020204" pitchFamily="34" charset="0"/>
                <a:cs typeface="Arial" panose="020B0604020202020204" pitchFamily="34" charset="0"/>
                <a:hlinkClick r:id="rId5"/>
              </a:rPr>
              <a:t>Unreal Engine VoIP Voice Chat System for Multiplayer #2 Technical Explanation Overview</a:t>
            </a:r>
            <a:endParaRPr lang="en-US" sz="2400" b="0" i="0" dirty="0">
              <a:solidFill>
                <a:srgbClr val="FFFFFF"/>
              </a:solidFill>
              <a:effectLst/>
              <a:latin typeface="Arial" panose="020B0604020202020204" pitchFamily="34" charset="0"/>
              <a:cs typeface="Arial" panose="020B0604020202020204" pitchFamily="34"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6"/>
              </a:rPr>
              <a:t>Unreal Engine VoIP Voice Chat System for Multiplayer #3 Blueprints: How it works?</a:t>
            </a:r>
            <a:endParaRPr lang="en-US" sz="2400" b="0" i="0" dirty="0">
              <a:solidFill>
                <a:srgbClr val="FFFFFF"/>
              </a:solidFill>
              <a:effectLst/>
              <a:latin typeface="Roboto" panose="02000000000000000000" pitchFamily="2"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7"/>
              </a:rPr>
              <a:t>Gameplay Mechanics Technical Overview (alpha stage)</a:t>
            </a:r>
            <a:endParaRPr lang="en-US" sz="2400" b="0" i="0" dirty="0">
              <a:solidFill>
                <a:srgbClr val="FFFFFF"/>
              </a:solidFill>
              <a:effectLst/>
              <a:latin typeface="Roboto" panose="02000000000000000000" pitchFamily="2"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8"/>
              </a:rPr>
              <a:t>Unreal Engine 5 (UE5) Horror Industrial Footage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235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777561" y="27066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TextBox 67">
            <a:extLst>
              <a:ext uri="{FF2B5EF4-FFF2-40B4-BE49-F238E27FC236}">
                <a16:creationId xmlns:a16="http://schemas.microsoft.com/office/drawing/2014/main" id="{B5FE112D-CC73-47E8-8437-5D1084301FB2}"/>
              </a:ext>
            </a:extLst>
          </p:cNvPr>
          <p:cNvSpPr txBox="1"/>
          <p:nvPr/>
        </p:nvSpPr>
        <p:spPr>
          <a:xfrm>
            <a:off x="1126837" y="573315"/>
            <a:ext cx="8153616" cy="584775"/>
          </a:xfrm>
          <a:prstGeom prst="rect">
            <a:avLst/>
          </a:prstGeom>
          <a:noFill/>
        </p:spPr>
        <p:txBody>
          <a:bodyPr wrap="square" rtlCol="0">
            <a:spAutoFit/>
          </a:bodyPr>
          <a:lstStyle/>
          <a:p>
            <a:r>
              <a:rPr lang="el-GR" sz="3200" b="1" dirty="0">
                <a:latin typeface="Arial" panose="020B0604020202020204" pitchFamily="34" charset="0"/>
                <a:cs typeface="Arial" panose="020B0604020202020204" pitchFamily="34" charset="0"/>
              </a:rPr>
              <a:t>ΠΕΡΙΛΗΨΗ</a:t>
            </a:r>
            <a:endParaRPr lang="en-US" sz="2800" b="1"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C42B04FE-55B8-415E-BB4B-205D89EBCBFA}"/>
              </a:ext>
            </a:extLst>
          </p:cNvPr>
          <p:cNvSpPr txBox="1"/>
          <p:nvPr/>
        </p:nvSpPr>
        <p:spPr>
          <a:xfrm>
            <a:off x="1126837" y="1307007"/>
            <a:ext cx="10812615"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World – Computer Generated (</a:t>
            </a:r>
            <a:r>
              <a:rPr lang="en-US" sz="2400" i="1" dirty="0">
                <a:latin typeface="Arial" panose="020B0604020202020204" pitchFamily="34" charset="0"/>
                <a:cs typeface="Arial" panose="020B0604020202020204" pitchFamily="34" charset="0"/>
              </a:rPr>
              <a:t>CGI</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Technological Research &amp; Surveys </a:t>
            </a:r>
            <a:r>
              <a:rPr lang="el-GR" sz="2400" dirty="0">
                <a:latin typeface="Arial" panose="020B0604020202020204" pitchFamily="34" charset="0"/>
                <a:cs typeface="Arial" panose="020B0604020202020204" pitchFamily="34" charset="0"/>
              </a:rPr>
              <a:t>για κατεύθυνση ζητήσεις</a:t>
            </a:r>
            <a:r>
              <a:rPr lang="en-US" sz="2400" dirty="0">
                <a:latin typeface="Arial" panose="020B0604020202020204" pitchFamily="34" charset="0"/>
                <a:cs typeface="Arial" panose="020B0604020202020204" pitchFamily="34" charset="0"/>
              </a:rPr>
              <a:t> (</a:t>
            </a:r>
            <a:r>
              <a:rPr lang="el-GR" sz="2400" i="1" dirty="0">
                <a:latin typeface="Arial" panose="020B0604020202020204" pitchFamily="34" charset="0"/>
                <a:cs typeface="Arial" panose="020B0604020202020204" pitchFamily="34" charset="0"/>
              </a:rPr>
              <a:t>ποσοτική &amp; ποιοτική ανάλυση</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Επιστημολογία &amp; Διεπιστημονικότητα</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Player Retention</a:t>
            </a:r>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Video Game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Immersion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Real-time communications Voice over Internet Protocol (</a:t>
            </a:r>
            <a:r>
              <a:rPr lang="en-US" sz="2400" i="1" dirty="0">
                <a:latin typeface="Arial" panose="020B0604020202020204" pitchFamily="34" charset="0"/>
                <a:cs typeface="Arial" panose="020B0604020202020204" pitchFamily="34" charset="0"/>
              </a:rPr>
              <a:t>VoIP</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Genre Driven experience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modeling &amp; Architectural visualization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Effects (</a:t>
            </a:r>
            <a:r>
              <a:rPr lang="en-US" sz="2400" i="1" dirty="0">
                <a:latin typeface="Arial" panose="020B0604020202020204" pitchFamily="34" charset="0"/>
                <a:cs typeface="Arial" panose="020B0604020202020204" pitchFamily="34" charset="0"/>
              </a:rPr>
              <a:t>Signal modulation</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Software Platform Architecture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Layers of Abstraction</a:t>
            </a:r>
          </a:p>
        </p:txBody>
      </p:sp>
    </p:spTree>
    <p:extLst>
      <p:ext uri="{BB962C8B-B14F-4D97-AF65-F5344CB8AC3E}">
        <p14:creationId xmlns:p14="http://schemas.microsoft.com/office/powerpoint/2010/main" val="12723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ιδέα -&gt; υλοποίηση.</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Η τρέχουσα υλοποίηση του έργου</a:t>
            </a:r>
            <a:endParaRPr lang="en-US" sz="28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5C06F6F-3981-4F1D-96E6-8110C5A2D00A}"/>
              </a:ext>
            </a:extLst>
          </p:cNvPr>
          <p:cNvPicPr>
            <a:picLocks noChangeAspect="1"/>
          </p:cNvPicPr>
          <p:nvPr/>
        </p:nvPicPr>
        <p:blipFill>
          <a:blip r:embed="rId4"/>
          <a:stretch>
            <a:fillRect/>
          </a:stretch>
        </p:blipFill>
        <p:spPr>
          <a:xfrm>
            <a:off x="3188027" y="3292462"/>
            <a:ext cx="5815945" cy="3348935"/>
          </a:xfrm>
          <a:prstGeom prst="rect">
            <a:avLst/>
          </a:prstGeom>
        </p:spPr>
      </p:pic>
    </p:spTree>
    <p:extLst>
      <p:ext uri="{BB962C8B-B14F-4D97-AF65-F5344CB8AC3E}">
        <p14:creationId xmlns:p14="http://schemas.microsoft.com/office/powerpoint/2010/main" val="304093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96387" y="21012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942973" y="591744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1304548" y="40324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10007295" y="4813175"/>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322851" y="3147193"/>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92888" y="3147193"/>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90"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7"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6039844" y="1834022"/>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6009881" y="1834022"/>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a:t>
            </a:r>
            <a:r>
              <a:rPr lang="en-US" sz="30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6054464" y="307762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6024501" y="3077620"/>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6073947" y="504561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6043984" y="504561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391790"/>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Έρευνα για το </a:t>
            </a:r>
            <a:r>
              <a:rPr lang="en-US" sz="20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kern="0" dirty="0">
                <a:solidFill>
                  <a:srgbClr val="FFFFFF"/>
                </a:solidFill>
                <a:latin typeface="Arial" panose="020B0604020202020204" pitchFamily="34" charset="0"/>
                <a:cs typeface="Arial" panose="020B0604020202020204" pitchFamily="34" charset="0"/>
              </a:rPr>
              <a:t>Gameplay Mechanics</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105020" y="3303424"/>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103590" y="3738562"/>
            <a:ext cx="4025978"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822673" y="1893075"/>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816803" y="2164951"/>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839277" y="3235018"/>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839273" y="3619394"/>
            <a:ext cx="3911428" cy="1717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Ανάπτυξη</a:t>
            </a:r>
            <a:endParaRPr lang="en-US" sz="20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9" y="521200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760" y="5716913"/>
            <a:ext cx="3564467"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2000" kern="0" dirty="0">
                <a:solidFill>
                  <a:srgbClr val="FFFFFF"/>
                </a:solidFill>
                <a:latin typeface="Arial" panose="020B0604020202020204" pitchFamily="34" charset="0"/>
                <a:cs typeface="Arial" panose="020B0604020202020204" pitchFamily="34" charset="0"/>
              </a:rPr>
              <a:t> Mechanics</a:t>
            </a:r>
            <a:endParaRPr kumimoji="0" lang="en-US" sz="18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858757" y="5217750"/>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877719" y="5493662"/>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8125474" y="5130473"/>
            <a:ext cx="1091966"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Matrix</a:t>
            </a:r>
          </a:p>
        </p:txBody>
      </p:sp>
      <p:sp>
        <p:nvSpPr>
          <p:cNvPr id="96" name="Google Shape;790;p51">
            <a:extLst>
              <a:ext uri="{FF2B5EF4-FFF2-40B4-BE49-F238E27FC236}">
                <a16:creationId xmlns:a16="http://schemas.microsoft.com/office/drawing/2014/main" id="{289309BD-42B4-4FAD-BD05-4E5CF88F6A72}"/>
              </a:ext>
            </a:extLst>
          </p:cNvPr>
          <p:cNvSpPr txBox="1">
            <a:spLocks/>
          </p:cNvSpPr>
          <p:nvPr/>
        </p:nvSpPr>
        <p:spPr>
          <a:xfrm>
            <a:off x="2077188" y="1664948"/>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spTree>
    <p:extLst>
      <p:ext uri="{BB962C8B-B14F-4D97-AF65-F5344CB8AC3E}">
        <p14:creationId xmlns:p14="http://schemas.microsoft.com/office/powerpoint/2010/main" val="36721706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C75B185_1EA8_4CAD_8B5B_26A39F50748F&quot;,&quot;SourceFullName&quot;:&quot;https://www.youtube.com/embed/2QcsIlXXc1M?feature=oembed&quot;,&quot;LastUpdate&quot;:&quot;2022-04-19 12:51 P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9065</TotalTime>
  <Words>4818</Words>
  <Application>Microsoft Office PowerPoint</Application>
  <PresentationFormat>Widescreen</PresentationFormat>
  <Paragraphs>561</Paragraphs>
  <Slides>46</Slides>
  <Notes>45</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Arial</vt:lpstr>
      <vt:lpstr>Arial</vt:lpstr>
      <vt:lpstr>Arimo</vt:lpstr>
      <vt:lpstr>Calibri</vt:lpstr>
      <vt:lpstr>Cambria Math</vt:lpstr>
      <vt:lpstr>charter</vt:lpstr>
      <vt:lpstr>Courier New</vt:lpstr>
      <vt:lpstr>Roboto</vt:lpstr>
      <vt:lpstr>Saira SemiCondensed</vt:lpstr>
      <vt:lpstr>Saira SemiCondensed ExtraBold</vt:lpstr>
      <vt:lpstr>Sora</vt:lpstr>
      <vt:lpstr>Tw Cen MT</vt:lpstr>
      <vt:lpstr>Circuit</vt:lpstr>
      <vt:lpstr>Advanced Gameplay Mechanics</vt:lpstr>
      <vt:lpstr>PowerPoint Presentation</vt:lpstr>
      <vt:lpstr>PowerPoint Presentation</vt:lpstr>
      <vt:lpstr>Gameplay mechanics – VoIP Showcase</vt:lpstr>
      <vt:lpstr>Gameplay mechanics – technical Videos</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PowerPoint Presentation</vt:lpstr>
      <vt:lpstr>PowerPoint Presentation</vt:lpstr>
      <vt:lpstr>Gaming industry 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PowerPoint Presentation</vt:lpstr>
      <vt:lpstr>PowerPoint Presentation</vt:lpstr>
      <vt:lpstr>PowerPoint Presentation</vt:lpstr>
      <vt:lpstr>PowerPoint Presentation</vt:lpstr>
      <vt:lpstr>PowerPoint Presentation</vt:lpstr>
      <vt:lpstr>PowerPoint Presentation</vt:lpstr>
      <vt:lpstr>ΕΜΠΕΙΡΙΑ ΧΡΗΣΤΗ</vt:lpstr>
      <vt:lpstr>PowerPoint Presentation</vt:lpstr>
      <vt:lpstr>PowerPoint Presentation</vt:lpstr>
      <vt:lpstr>PowerPoint Presentation</vt:lpstr>
      <vt:lpstr>SDLC &amp; DEV-OPS for R&amp;D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880</cp:revision>
  <dcterms:created xsi:type="dcterms:W3CDTF">2021-12-20T17:41:23Z</dcterms:created>
  <dcterms:modified xsi:type="dcterms:W3CDTF">2022-05-06T12:27:43Z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